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05"/>
  </p:notesMasterIdLst>
  <p:sldIdLst>
    <p:sldId id="359" r:id="rId3"/>
    <p:sldId id="257" r:id="rId4"/>
    <p:sldId id="258" r:id="rId5"/>
    <p:sldId id="259" r:id="rId6"/>
    <p:sldId id="260" r:id="rId7"/>
    <p:sldId id="261" r:id="rId8"/>
    <p:sldId id="322" r:id="rId9"/>
    <p:sldId id="323" r:id="rId10"/>
    <p:sldId id="262" r:id="rId11"/>
    <p:sldId id="263" r:id="rId12"/>
    <p:sldId id="264" r:id="rId13"/>
    <p:sldId id="265" r:id="rId14"/>
    <p:sldId id="266" r:id="rId15"/>
    <p:sldId id="267" r:id="rId16"/>
    <p:sldId id="268" r:id="rId17"/>
    <p:sldId id="269" r:id="rId18"/>
    <p:sldId id="324" r:id="rId19"/>
    <p:sldId id="270" r:id="rId20"/>
    <p:sldId id="271" r:id="rId21"/>
    <p:sldId id="325" r:id="rId22"/>
    <p:sldId id="326" r:id="rId23"/>
    <p:sldId id="327" r:id="rId24"/>
    <p:sldId id="328" r:id="rId25"/>
    <p:sldId id="329" r:id="rId26"/>
    <p:sldId id="330" r:id="rId27"/>
    <p:sldId id="272" r:id="rId28"/>
    <p:sldId id="331" r:id="rId29"/>
    <p:sldId id="273" r:id="rId30"/>
    <p:sldId id="332" r:id="rId31"/>
    <p:sldId id="333" r:id="rId32"/>
    <p:sldId id="274" r:id="rId33"/>
    <p:sldId id="275" r:id="rId34"/>
    <p:sldId id="276" r:id="rId35"/>
    <p:sldId id="277" r:id="rId36"/>
    <p:sldId id="278"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 id="311" r:id="rId69"/>
    <p:sldId id="312" r:id="rId70"/>
    <p:sldId id="313" r:id="rId71"/>
    <p:sldId id="314" r:id="rId72"/>
    <p:sldId id="315" r:id="rId73"/>
    <p:sldId id="316" r:id="rId74"/>
    <p:sldId id="317" r:id="rId75"/>
    <p:sldId id="318" r:id="rId76"/>
    <p:sldId id="319" r:id="rId77"/>
    <p:sldId id="320" r:id="rId78"/>
    <p:sldId id="321"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viewProps" Target="view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7C68A9-9375-43AB-8F5D-B893B346D13A}" type="datetimeFigureOut">
              <a:rPr lang="tr-TR" smtClean="0"/>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A79563-B953-4736-826A-FB650400E1E2}" type="slidenum">
              <a:rPr lang="tr-TR" smtClean="0"/>
              <a:t>‹#›</a:t>
            </a:fld>
            <a:endParaRPr lang="tr-TR"/>
          </a:p>
        </p:txBody>
      </p:sp>
    </p:spTree>
    <p:extLst>
      <p:ext uri="{BB962C8B-B14F-4D97-AF65-F5344CB8AC3E}">
        <p14:creationId xmlns:p14="http://schemas.microsoft.com/office/powerpoint/2010/main" val="232709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813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CAA77330-09AA-48F7-BFDE-DDA34F6D225F}"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t>15.04.2016</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7FC17E75-02CE-47C6-ADCA-8CB495EDE8FD}"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B73BBA22-4862-4C84-849D-49665FABB43D}"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1871972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5D0F5958-3D6E-45F9-9FAC-C66650E26DCF}"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20B701-FE49-4DFF-8ACD-CC479251F037}"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61809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955A8A00-297C-4D59-A889-2D0EE8B3F90C}"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B92942F-4501-4F83-A3A8-523BA42955E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499069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9FCAEB02-5A94-4EC9-83C2-1C1ED6EE71F0}"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D6DAAAE8-288C-42C3-8712-C085D621C72E}"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198367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B2D200E1-70E7-43D8-84CC-AEE65C7CDE67}"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B7D39A93-D228-4749-BB3C-C82A09C229D1}"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456099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CAB08C45-C395-494A-A116-C59F2E6CE6E7}"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6718A6BE-55DA-4A25-B028-3F32F8FC072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855144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79EDFFC-30E1-4AEE-AFC7-7A9EF87A1C72}"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15B53BF2-7BC9-4C69-934F-7684DF51827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606816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23DAF96A-C901-4534-9E7F-F2825D2D9844}"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8F02CF7A-F606-4F4C-B7EF-A7934AD7D19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65750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143A645F-B051-4870-9148-BB4A00A7346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93617239-460A-4553-A52A-7F7AAE04E473}"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774011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455E481F-4596-49AF-86C5-5ADF06B90920}"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37DE7C-02A1-4455-A8B0-3174AFC8BF90}"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307688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69865A91-363F-4C52-BB26-ECCA7306FCD6}"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C138B9-E66D-46DF-AC6E-EE6B680BBEE3}"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4221368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15.04.2016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t>15.04.2016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t>15.04.2016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15.04.2016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15.04.2016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15.04.2016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t>15.04.2016</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FB8AE04F-0281-46EE-8F20-033521E0BD3B}" type="datetimeFigureOut">
              <a:rPr lang="en-US">
                <a:solidFill>
                  <a:prstClr val="black">
                    <a:lumMod val="65000"/>
                    <a:lumOff val="35000"/>
                  </a:prstClr>
                </a:solidFill>
              </a:rPr>
              <a:pPr defTabSz="457200" eaLnBrk="0" fontAlgn="base" hangingPunct="0">
                <a:spcBef>
                  <a:spcPct val="0"/>
                </a:spcBef>
                <a:spcAft>
                  <a:spcPct val="0"/>
                </a:spcAft>
                <a:defRPr/>
              </a:pPr>
              <a:t>4/15/2016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F8D5D5E5-8BB7-48D2-96B7-14A642DDC26A}"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9446103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hyperlink" Target="http://tr.wikipedia.org/wiki/X" TargetMode="External"/><Relationship Id="rId2" Type="http://schemas.openxmlformats.org/officeDocument/2006/relationships/hyperlink" Target="http://tr.wikipedia.org/wiki/Modem"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17411"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prstClr val="black"/>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prstClr val="black"/>
              </a:solidFill>
              <a:latin typeface="Calibri" pitchFamily="34" charset="0"/>
              <a:ea typeface="Calibri" pitchFamily="34" charset="0"/>
              <a:cs typeface="Times New Roman" pitchFamily="18" charset="0"/>
            </a:endParaRPr>
          </a:p>
        </p:txBody>
      </p:sp>
      <p:sp>
        <p:nvSpPr>
          <p:cNvPr id="17419" name="Metin kutusu 4"/>
          <p:cNvSpPr txBox="1">
            <a:spLocks noChangeArrowheads="1"/>
          </p:cNvSpPr>
          <p:nvPr/>
        </p:nvSpPr>
        <p:spPr bwMode="auto">
          <a:xfrm>
            <a:off x="685800" y="2768600"/>
            <a:ext cx="79200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GENEL BECERİ EĞİTİMİ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BİLGİSAYARDA OFİS PROGRAMLARI VE KLAVYE KULLANIMI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(BİLGİSAYARLA İLETİŞİM)</a:t>
            </a:r>
            <a:endParaRPr lang="tr-TR" altLang="tr-TR" sz="1800" b="1" dirty="0" smtClean="0">
              <a:solidFill>
                <a:prstClr val="black"/>
              </a:solidFill>
              <a:latin typeface="Times New Roman" pitchFamily="18" charset="0"/>
              <a:cs typeface="Times New Roman" pitchFamily="18" charset="0"/>
            </a:endParaRPr>
          </a:p>
          <a:p>
            <a:pPr algn="ctr" eaLnBrk="0" fontAlgn="base" hangingPunct="0">
              <a:spcBef>
                <a:spcPct val="0"/>
              </a:spcBef>
              <a:spcAft>
                <a:spcPct val="0"/>
              </a:spcAft>
            </a:pPr>
            <a:r>
              <a:rPr lang="tr-TR" altLang="tr-TR" sz="1800" b="1" dirty="0" err="1" smtClean="0">
                <a:solidFill>
                  <a:prstClr val="black"/>
                </a:solidFill>
                <a:latin typeface="Times New Roman" pitchFamily="18" charset="0"/>
                <a:cs typeface="Times New Roman" pitchFamily="18" charset="0"/>
              </a:rPr>
              <a:t>Arş.Gör</a:t>
            </a:r>
            <a:r>
              <a:rPr lang="tr-TR" altLang="tr-TR" sz="1800" b="1" dirty="0" smtClean="0">
                <a:solidFill>
                  <a:prstClr val="black"/>
                </a:solidFill>
                <a:latin typeface="Times New Roman" pitchFamily="18" charset="0"/>
                <a:cs typeface="Times New Roman" pitchFamily="18" charset="0"/>
              </a:rPr>
              <a:t>. Ceyhan YILMAZ</a:t>
            </a:r>
          </a:p>
        </p:txBody>
      </p:sp>
    </p:spTree>
    <p:extLst>
      <p:ext uri="{BB962C8B-B14F-4D97-AF65-F5344CB8AC3E}">
        <p14:creationId xmlns:p14="http://schemas.microsoft.com/office/powerpoint/2010/main" val="2539174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229600" cy="792088"/>
          </a:xfrm>
        </p:spPr>
        <p:txBody>
          <a:bodyPr>
            <a:normAutofit fontScale="90000"/>
          </a:bodyPr>
          <a:lstStyle/>
          <a:p>
            <a:r>
              <a:rPr lang="en-US" dirty="0" err="1" smtClean="0"/>
              <a:t>Kablolu</a:t>
            </a:r>
            <a:r>
              <a:rPr lang="en-US" dirty="0" smtClean="0"/>
              <a:t> </a:t>
            </a:r>
            <a:r>
              <a:rPr lang="en-US" dirty="0" err="1" smtClean="0"/>
              <a:t>Bağlantı</a:t>
            </a:r>
            <a:endParaRPr lang="tr-TR" dirty="0"/>
          </a:p>
        </p:txBody>
      </p:sp>
      <p:sp>
        <p:nvSpPr>
          <p:cNvPr id="3" name="İçerik Yer Tutucusu 2"/>
          <p:cNvSpPr>
            <a:spLocks noGrp="1"/>
          </p:cNvSpPr>
          <p:nvPr>
            <p:ph idx="1"/>
          </p:nvPr>
        </p:nvSpPr>
        <p:spPr>
          <a:xfrm>
            <a:off x="179512" y="1268760"/>
            <a:ext cx="8507288" cy="5184576"/>
          </a:xfrm>
        </p:spPr>
        <p:txBody>
          <a:bodyPr>
            <a:noAutofit/>
          </a:bodyPr>
          <a:lstStyle/>
          <a:p>
            <a:pPr lvl="0"/>
            <a:r>
              <a:rPr lang="tr-TR" sz="1200" b="1" dirty="0" smtClean="0"/>
              <a:t>Çevirmeli </a:t>
            </a:r>
            <a:r>
              <a:rPr lang="tr-TR" sz="1200" b="1" dirty="0"/>
              <a:t>ağ (Dial-</a:t>
            </a:r>
            <a:r>
              <a:rPr lang="tr-TR" sz="1200" b="1" dirty="0" err="1"/>
              <a:t>up</a:t>
            </a:r>
            <a:r>
              <a:rPr lang="tr-TR" sz="1200" b="1" dirty="0"/>
              <a:t>):</a:t>
            </a:r>
            <a:r>
              <a:rPr lang="tr-TR" sz="1200" dirty="0"/>
              <a:t> Bir ağa erişmek için bir </a:t>
            </a:r>
            <a:r>
              <a:rPr lang="tr-TR" sz="1200" dirty="0">
                <a:hlinkClick r:id="rId2"/>
              </a:rPr>
              <a:t>modem</a:t>
            </a:r>
            <a:r>
              <a:rPr lang="tr-TR" sz="1200" dirty="0"/>
              <a:t> ve telefon hattının kullanıldığı, telefon numarası çevrilerek erişimin sağlandığı, bir bilgisayar ağı biçimidir.</a:t>
            </a:r>
          </a:p>
          <a:p>
            <a:pPr lvl="0"/>
            <a:r>
              <a:rPr lang="tr-TR" sz="1200" b="1" dirty="0"/>
              <a:t>ISDN bütünleştirilmiş sayısal ağ hizmetleri (</a:t>
            </a:r>
            <a:r>
              <a:rPr lang="tr-TR" sz="1200" b="1" dirty="0" err="1"/>
              <a:t>Integrated</a:t>
            </a:r>
            <a:r>
              <a:rPr lang="tr-TR" sz="1200" b="1" dirty="0"/>
              <a:t> Services </a:t>
            </a:r>
            <a:r>
              <a:rPr lang="tr-TR" sz="1200" b="1" dirty="0" err="1"/>
              <a:t>Digital</a:t>
            </a:r>
            <a:r>
              <a:rPr lang="tr-TR" sz="1200" b="1" dirty="0"/>
              <a:t> Network):</a:t>
            </a:r>
            <a:r>
              <a:rPr lang="tr-TR" sz="1200" dirty="0"/>
              <a:t> ISDN, mevcut analog telefon şebekesinin sayısal alternatifidir. Normal bir telefon hattı gibi bir telefon numarası çevirip hem sayısal hem de analog hatlara ulaşım sağlanabilir. ISDN teknolojisini alışılmış analog hatlardan ayıran en önemli özellik tamamen sayısal temiz bir ses kanalı sağlamasının yanında, aynı anda veri (data) iletişimine de izin verebilmesidir.</a:t>
            </a:r>
          </a:p>
          <a:p>
            <a:pPr lvl="0"/>
            <a:r>
              <a:rPr lang="tr-TR" sz="1200" b="1" dirty="0"/>
              <a:t>DSL: “</a:t>
            </a:r>
            <a:r>
              <a:rPr lang="tr-TR" sz="1200" dirty="0"/>
              <a:t>Sayısal Abone Hattı” (</a:t>
            </a:r>
            <a:r>
              <a:rPr lang="tr-TR" sz="1200" dirty="0" err="1"/>
              <a:t>Digital</a:t>
            </a:r>
            <a:r>
              <a:rPr lang="tr-TR" sz="1200" dirty="0"/>
              <a:t> </a:t>
            </a:r>
            <a:r>
              <a:rPr lang="tr-TR" sz="1200" dirty="0" err="1"/>
              <a:t>Subscriber</a:t>
            </a:r>
            <a:r>
              <a:rPr lang="tr-TR" sz="1200" dirty="0"/>
              <a:t> </a:t>
            </a:r>
            <a:r>
              <a:rPr lang="tr-TR" sz="1200" dirty="0" err="1"/>
              <a:t>Line</a:t>
            </a:r>
            <a:r>
              <a:rPr lang="tr-TR" sz="1200" dirty="0"/>
              <a:t>), sıradan bakır kablolar üzerinden evlere ve ofislere yüksek bant genişliği sağlayan bir teknolojidir. </a:t>
            </a:r>
            <a:r>
              <a:rPr lang="tr-TR" sz="1200" dirty="0" err="1"/>
              <a:t>xDSL</a:t>
            </a:r>
            <a:r>
              <a:rPr lang="tr-TR" sz="1200" dirty="0"/>
              <a:t> </a:t>
            </a:r>
            <a:r>
              <a:rPr lang="tr-TR" sz="1200" dirty="0" err="1"/>
              <a:t>şeklindede</a:t>
            </a:r>
            <a:r>
              <a:rPr lang="tr-TR" sz="1200" dirty="0"/>
              <a:t> adlandırılıp baştaki </a:t>
            </a:r>
            <a:r>
              <a:rPr lang="tr-TR" sz="1200" dirty="0">
                <a:hlinkClick r:id="rId3" tooltip="X"/>
              </a:rPr>
              <a:t>x</a:t>
            </a:r>
            <a:r>
              <a:rPr lang="tr-TR" sz="1200" dirty="0"/>
              <a:t> harfi değiştirilerek türleri adlandırılır: ADSL, ADSL2, ADSL2+, SDSL, IDSL, HDSL, VDSL, VDSL2</a:t>
            </a:r>
          </a:p>
          <a:p>
            <a:pPr lvl="0"/>
            <a:r>
              <a:rPr lang="tr-TR" sz="1200" b="1" dirty="0"/>
              <a:t>Kablo İnternet (</a:t>
            </a:r>
            <a:r>
              <a:rPr lang="tr-TR" sz="1200" b="1" dirty="0" err="1"/>
              <a:t>cable</a:t>
            </a:r>
            <a:r>
              <a:rPr lang="tr-TR" sz="1200" b="1" dirty="0"/>
              <a:t> İnternet</a:t>
            </a:r>
            <a:r>
              <a:rPr lang="tr-TR" sz="1200" dirty="0"/>
              <a:t>): Kablo TV şebekesi üzerinden bilgisayarınıza bağlanacak bir kablo modem yoluyla herhangi bir İnternet servis sağlayıcısına ve telefon hattına ihtiyaç duymaksızın İnternete bağlanmanızı sağlayan bir sistemdir.</a:t>
            </a:r>
          </a:p>
          <a:p>
            <a:pPr lvl="0"/>
            <a:r>
              <a:rPr lang="tr-TR" sz="1200" b="1" dirty="0" err="1"/>
              <a:t>Fiberoptik</a:t>
            </a:r>
            <a:r>
              <a:rPr lang="tr-TR" sz="1200" b="1" dirty="0"/>
              <a:t>:</a:t>
            </a:r>
            <a:r>
              <a:rPr lang="tr-TR" sz="1200" dirty="0"/>
              <a:t> Fiber optik geleceğin teknolojisidir ve eski altyapı olan telefon hatları üzerinden alınan ADSL bağlantısının çıkamadığı hızlara çıkabilmektedir. ADSL bağlantısı için senelerdir kullanılan, yeraltında bulunan eski bakır kablolar kullanılmaktadır. Bu kabloların elektriği taşıdığı ve elektriğin uzun mesafelerde, bakır kabloların doğası gereği direnç göstermesi sonucu gücünü kaybettiği aşikârdır. Bu sorunu aşmak için senelerdir bilim insanları bilgiyi taşımanın en uygun yolunu bulmaya çalışmaktaydılar. Sonunda bilginin taşınması için bildiğimiz en hızlı şey olan “ışığın” kullanılmasının yolu açıldı ve fiber kablolar üzerinden ışığın gönderilmesi icat edildi. Bu icat, teknolojinin çok hızlı ilerlediği yeni yüzyılda tabi ki İnternetin taşınmasında kullanıldı ve fiber optik kablolar üzerinden İnternet hizmetleri ortaya çıktı. </a:t>
            </a:r>
          </a:p>
          <a:p>
            <a:r>
              <a:rPr lang="tr-TR" sz="1200" b="1" dirty="0" err="1" smtClean="0"/>
              <a:t>Power-line</a:t>
            </a:r>
            <a:r>
              <a:rPr lang="tr-TR" sz="1200" b="1" dirty="0"/>
              <a:t>:</a:t>
            </a:r>
            <a:r>
              <a:rPr lang="tr-TR" sz="1200" dirty="0"/>
              <a:t> </a:t>
            </a:r>
            <a:r>
              <a:rPr lang="tr-TR" sz="1200" dirty="0" err="1"/>
              <a:t>Power</a:t>
            </a:r>
            <a:r>
              <a:rPr lang="tr-TR" sz="1200" dirty="0"/>
              <a:t> </a:t>
            </a:r>
            <a:r>
              <a:rPr lang="tr-TR" sz="1200" dirty="0" err="1"/>
              <a:t>line</a:t>
            </a:r>
            <a:r>
              <a:rPr lang="tr-TR" sz="1200" dirty="0"/>
              <a:t> </a:t>
            </a:r>
            <a:r>
              <a:rPr lang="tr-TR" sz="1200" dirty="0" err="1"/>
              <a:t>communication</a:t>
            </a:r>
            <a:r>
              <a:rPr lang="tr-TR" sz="1200" dirty="0"/>
              <a:t> düşük ve orta seviyeli elektrik şebeke gerilimi kullanarak iletişim hizmetleri sağlayan bir geniş bant erişim teknolojisidir. Enerji hatları üzerinden iletişimin var olan altyapı sistemini kullanması hızlı veri iletimine olanak sağlamaktadır. Elektrik ve veri iletimi aynı kanal üzerinden gerçekleşir. Elektrik iletimi büyük ve yavaş değişen dalga ile sağlanırken veri iletimi küçük ve hızlı değişen dalga ile sağlanır. İki iletimde farklı hızlarda sağlanmasına rağmen karşılıklı olarak engelleme söz konusu değildir. Bu sayede veri sinyalleri enerji hatları üzerinden dış dünyaya aktarılır ve iletişim sağlanmış </a:t>
            </a:r>
            <a:r>
              <a:rPr lang="tr-TR" sz="1200" dirty="0" smtClean="0"/>
              <a:t>olur</a:t>
            </a:r>
            <a:r>
              <a:rPr lang="en-US" sz="1200" dirty="0" smtClean="0"/>
              <a:t>.</a:t>
            </a:r>
            <a:endParaRPr lang="tr-TR" sz="1200" dirty="0"/>
          </a:p>
        </p:txBody>
      </p:sp>
    </p:spTree>
    <p:extLst>
      <p:ext uri="{BB962C8B-B14F-4D97-AF65-F5344CB8AC3E}">
        <p14:creationId xmlns:p14="http://schemas.microsoft.com/office/powerpoint/2010/main" val="113400794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358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14857" y="2167977"/>
            <a:ext cx="4114286" cy="392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7757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İnternet Virüslerinden Korunma</a:t>
            </a:r>
          </a:p>
        </p:txBody>
      </p:sp>
      <p:sp>
        <p:nvSpPr>
          <p:cNvPr id="3" name="İçerik Yer Tutucusu 2"/>
          <p:cNvSpPr>
            <a:spLocks noGrp="1"/>
          </p:cNvSpPr>
          <p:nvPr>
            <p:ph idx="1"/>
          </p:nvPr>
        </p:nvSpPr>
        <p:spPr/>
        <p:txBody>
          <a:bodyPr/>
          <a:lstStyle/>
          <a:p>
            <a:r>
              <a:rPr lang="tr-TR" dirty="0"/>
              <a:t>Güvenlik, bilgisayar kullanan ve İnternet veya ağ bağlantısı olan tüm kullanıcılar için hayati öneme sahiptir. Bu nedenle bilgisayarı koruma altına almak gerekmektedir. Peki neler yapılmalıdır bilgisayardaki güvenliği sağlamak için?</a:t>
            </a:r>
          </a:p>
          <a:p>
            <a:pPr marL="0" indent="0">
              <a:buNone/>
            </a:pPr>
            <a:endParaRPr lang="tr-TR" dirty="0"/>
          </a:p>
        </p:txBody>
      </p:sp>
    </p:spTree>
    <p:extLst>
      <p:ext uri="{BB962C8B-B14F-4D97-AF65-F5344CB8AC3E}">
        <p14:creationId xmlns:p14="http://schemas.microsoft.com/office/powerpoint/2010/main" val="422082682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en-US" dirty="0" err="1" smtClean="0"/>
              <a:t>Güvenlik</a:t>
            </a:r>
            <a:r>
              <a:rPr lang="en-US" dirty="0" smtClean="0"/>
              <a:t> </a:t>
            </a:r>
            <a:r>
              <a:rPr lang="en-US" dirty="0" err="1" smtClean="0"/>
              <a:t>duvarı</a:t>
            </a:r>
            <a:r>
              <a:rPr lang="en-US" dirty="0" smtClean="0"/>
              <a:t> </a:t>
            </a:r>
            <a:r>
              <a:rPr lang="en-US" dirty="0" err="1" smtClean="0"/>
              <a:t>yazılımı</a:t>
            </a:r>
            <a:r>
              <a:rPr lang="en-US" dirty="0" smtClean="0"/>
              <a:t> </a:t>
            </a:r>
            <a:r>
              <a:rPr lang="en-US" dirty="0" err="1" smtClean="0"/>
              <a:t>kullanılmalı</a:t>
            </a:r>
            <a:endParaRPr lang="en-US" dirty="0" smtClean="0"/>
          </a:p>
          <a:p>
            <a:r>
              <a:rPr lang="en-US" dirty="0" smtClean="0"/>
              <a:t>Anti-</a:t>
            </a:r>
            <a:r>
              <a:rPr lang="en-US" dirty="0" err="1" smtClean="0"/>
              <a:t>Virüs</a:t>
            </a:r>
            <a:r>
              <a:rPr lang="en-US" dirty="0" smtClean="0"/>
              <a:t> </a:t>
            </a:r>
            <a:r>
              <a:rPr lang="en-US" dirty="0" err="1" smtClean="0"/>
              <a:t>yazılımları</a:t>
            </a:r>
            <a:r>
              <a:rPr lang="en-US" dirty="0" smtClean="0"/>
              <a:t> </a:t>
            </a:r>
            <a:r>
              <a:rPr lang="en-US" dirty="0" err="1" smtClean="0"/>
              <a:t>ile</a:t>
            </a:r>
            <a:r>
              <a:rPr lang="en-US" dirty="0" smtClean="0"/>
              <a:t> </a:t>
            </a:r>
            <a:r>
              <a:rPr lang="en-US" dirty="0" err="1" smtClean="0"/>
              <a:t>bilgisayar</a:t>
            </a:r>
            <a:r>
              <a:rPr lang="en-US" dirty="0" smtClean="0"/>
              <a:t> </a:t>
            </a:r>
            <a:r>
              <a:rPr lang="en-US" dirty="0" err="1" smtClean="0"/>
              <a:t>koruma</a:t>
            </a:r>
            <a:r>
              <a:rPr lang="en-US" dirty="0" smtClean="0"/>
              <a:t> </a:t>
            </a:r>
            <a:r>
              <a:rPr lang="en-US" dirty="0" err="1" smtClean="0"/>
              <a:t>altına</a:t>
            </a:r>
            <a:r>
              <a:rPr lang="en-US" dirty="0" smtClean="0"/>
              <a:t> </a:t>
            </a:r>
            <a:r>
              <a:rPr lang="en-US" dirty="0" err="1" smtClean="0"/>
              <a:t>alınmalı</a:t>
            </a:r>
            <a:endParaRPr lang="en-US" dirty="0" smtClean="0"/>
          </a:p>
          <a:p>
            <a:r>
              <a:rPr lang="en-US" dirty="0" err="1" smtClean="0"/>
              <a:t>İşletim</a:t>
            </a:r>
            <a:r>
              <a:rPr lang="en-US" dirty="0" smtClean="0"/>
              <a:t> </a:t>
            </a:r>
            <a:r>
              <a:rPr lang="en-US" dirty="0" err="1" smtClean="0"/>
              <a:t>Sistemi</a:t>
            </a:r>
            <a:r>
              <a:rPr lang="en-US" dirty="0" smtClean="0"/>
              <a:t> </a:t>
            </a:r>
            <a:r>
              <a:rPr lang="en-US" dirty="0" err="1" smtClean="0"/>
              <a:t>güncelleştirmeleri</a:t>
            </a:r>
            <a:r>
              <a:rPr lang="en-US" dirty="0" smtClean="0"/>
              <a:t> </a:t>
            </a:r>
            <a:r>
              <a:rPr lang="en-US" dirty="0" err="1" smtClean="0"/>
              <a:t>yapılmalı</a:t>
            </a:r>
            <a:endParaRPr lang="en-US" dirty="0" smtClean="0"/>
          </a:p>
          <a:p>
            <a:r>
              <a:rPr lang="en-US" dirty="0" err="1" smtClean="0"/>
              <a:t>Şüpheli</a:t>
            </a:r>
            <a:r>
              <a:rPr lang="en-US" dirty="0" smtClean="0"/>
              <a:t> </a:t>
            </a:r>
            <a:r>
              <a:rPr lang="en-US" dirty="0" err="1" smtClean="0"/>
              <a:t>görünen</a:t>
            </a:r>
            <a:r>
              <a:rPr lang="en-US" dirty="0" smtClean="0"/>
              <a:t>, </a:t>
            </a:r>
            <a:r>
              <a:rPr lang="en-US" dirty="0" err="1" smtClean="0"/>
              <a:t>orjinal</a:t>
            </a:r>
            <a:r>
              <a:rPr lang="en-US" dirty="0" smtClean="0"/>
              <a:t> </a:t>
            </a:r>
            <a:r>
              <a:rPr lang="en-US" dirty="0" err="1" smtClean="0"/>
              <a:t>olmayan</a:t>
            </a:r>
            <a:r>
              <a:rPr lang="en-US" dirty="0" smtClean="0"/>
              <a:t> </a:t>
            </a:r>
            <a:r>
              <a:rPr lang="en-US" dirty="0" err="1" smtClean="0"/>
              <a:t>veya</a:t>
            </a:r>
            <a:r>
              <a:rPr lang="en-US" dirty="0" smtClean="0"/>
              <a:t> </a:t>
            </a:r>
            <a:r>
              <a:rPr lang="en-US" dirty="0" err="1" smtClean="0"/>
              <a:t>işlevi</a:t>
            </a:r>
            <a:r>
              <a:rPr lang="en-US" dirty="0" smtClean="0"/>
              <a:t> tam </a:t>
            </a:r>
            <a:r>
              <a:rPr lang="en-US" dirty="0" err="1" smtClean="0"/>
              <a:t>bilinmeyen</a:t>
            </a:r>
            <a:r>
              <a:rPr lang="en-US" dirty="0" smtClean="0"/>
              <a:t> </a:t>
            </a:r>
            <a:r>
              <a:rPr lang="en-US" dirty="0" err="1" smtClean="0"/>
              <a:t>uygulamaların</a:t>
            </a:r>
            <a:r>
              <a:rPr lang="en-US" dirty="0" smtClean="0"/>
              <a:t> </a:t>
            </a:r>
            <a:r>
              <a:rPr lang="en-US" dirty="0" err="1" smtClean="0"/>
              <a:t>bilgisayara</a:t>
            </a:r>
            <a:r>
              <a:rPr lang="en-US" dirty="0" smtClean="0"/>
              <a:t> </a:t>
            </a:r>
            <a:r>
              <a:rPr lang="en-US" dirty="0" err="1" smtClean="0"/>
              <a:t>yüklenmesinden</a:t>
            </a:r>
            <a:r>
              <a:rPr lang="en-US" dirty="0" smtClean="0"/>
              <a:t> </a:t>
            </a:r>
            <a:r>
              <a:rPr lang="en-US" dirty="0" err="1" smtClean="0"/>
              <a:t>kaçınılmalı</a:t>
            </a:r>
            <a:r>
              <a:rPr lang="en-US" dirty="0" smtClean="0"/>
              <a:t>.</a:t>
            </a:r>
          </a:p>
          <a:p>
            <a:r>
              <a:rPr lang="en-US" dirty="0" smtClean="0"/>
              <a:t>E-</a:t>
            </a:r>
            <a:r>
              <a:rPr lang="en-US" dirty="0" err="1" smtClean="0"/>
              <a:t>Postalar</a:t>
            </a:r>
            <a:r>
              <a:rPr lang="en-US" dirty="0" smtClean="0"/>
              <a:t> </a:t>
            </a:r>
            <a:r>
              <a:rPr lang="en-US" dirty="0" err="1" smtClean="0"/>
              <a:t>kontrolsüz</a:t>
            </a:r>
            <a:r>
              <a:rPr lang="en-US" dirty="0" smtClean="0"/>
              <a:t> </a:t>
            </a:r>
            <a:r>
              <a:rPr lang="en-US" dirty="0" err="1" smtClean="0"/>
              <a:t>açılmamalı</a:t>
            </a:r>
            <a:r>
              <a:rPr lang="en-US" dirty="0" smtClean="0"/>
              <a:t>.</a:t>
            </a:r>
          </a:p>
          <a:p>
            <a:r>
              <a:rPr lang="en-US" dirty="0" err="1" smtClean="0"/>
              <a:t>Kişisel</a:t>
            </a:r>
            <a:r>
              <a:rPr lang="en-US" dirty="0" smtClean="0"/>
              <a:t> </a:t>
            </a:r>
            <a:r>
              <a:rPr lang="en-US" dirty="0" err="1" smtClean="0"/>
              <a:t>bilgiler</a:t>
            </a:r>
            <a:r>
              <a:rPr lang="en-US" dirty="0" smtClean="0"/>
              <a:t> ve </a:t>
            </a:r>
            <a:r>
              <a:rPr lang="en-US" dirty="0" err="1" smtClean="0"/>
              <a:t>şifreler</a:t>
            </a:r>
            <a:r>
              <a:rPr lang="en-US" dirty="0" smtClean="0"/>
              <a:t> </a:t>
            </a:r>
            <a:r>
              <a:rPr lang="en-US" dirty="0" err="1" smtClean="0"/>
              <a:t>başkaları</a:t>
            </a:r>
            <a:r>
              <a:rPr lang="en-US" dirty="0" smtClean="0"/>
              <a:t> </a:t>
            </a:r>
            <a:r>
              <a:rPr lang="en-US" dirty="0" err="1" smtClean="0"/>
              <a:t>ile</a:t>
            </a:r>
            <a:r>
              <a:rPr lang="en-US" dirty="0" smtClean="0"/>
              <a:t> </a:t>
            </a:r>
            <a:r>
              <a:rPr lang="en-US" dirty="0" err="1" smtClean="0"/>
              <a:t>hiçbir</a:t>
            </a:r>
            <a:r>
              <a:rPr lang="en-US" dirty="0" smtClean="0"/>
              <a:t> </a:t>
            </a:r>
            <a:r>
              <a:rPr lang="en-US" dirty="0" err="1" smtClean="0"/>
              <a:t>şekilde</a:t>
            </a:r>
            <a:r>
              <a:rPr lang="en-US" dirty="0" smtClean="0"/>
              <a:t> </a:t>
            </a:r>
            <a:r>
              <a:rPr lang="en-US" dirty="0" err="1" smtClean="0"/>
              <a:t>paylaşılmamalı</a:t>
            </a:r>
            <a:r>
              <a:rPr lang="en-US" dirty="0" smtClean="0"/>
              <a:t>.</a:t>
            </a:r>
            <a:endParaRPr lang="tr-TR" dirty="0"/>
          </a:p>
        </p:txBody>
      </p:sp>
    </p:spTree>
    <p:extLst>
      <p:ext uri="{BB962C8B-B14F-4D97-AF65-F5344CB8AC3E}">
        <p14:creationId xmlns:p14="http://schemas.microsoft.com/office/powerpoint/2010/main" val="163074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Fiber </a:t>
            </a:r>
            <a:r>
              <a:rPr lang="en-US" dirty="0" err="1" smtClean="0"/>
              <a:t>Optik</a:t>
            </a:r>
            <a:r>
              <a:rPr lang="en-US" dirty="0" smtClean="0"/>
              <a:t> </a:t>
            </a:r>
            <a:r>
              <a:rPr lang="en-US" dirty="0" err="1" smtClean="0"/>
              <a:t>Kablo</a:t>
            </a:r>
            <a:endParaRPr lang="tr-T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91047" y="2996548"/>
            <a:ext cx="2761905" cy="22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313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229600" cy="792088"/>
          </a:xfrm>
        </p:spPr>
        <p:txBody>
          <a:bodyPr>
            <a:normAutofit fontScale="90000"/>
          </a:bodyPr>
          <a:lstStyle/>
          <a:p>
            <a:r>
              <a:rPr lang="en-US" dirty="0" err="1" smtClean="0"/>
              <a:t>Kablosuz</a:t>
            </a:r>
            <a:r>
              <a:rPr lang="en-US" dirty="0" smtClean="0"/>
              <a:t> </a:t>
            </a:r>
            <a:r>
              <a:rPr lang="en-US" dirty="0" err="1" smtClean="0"/>
              <a:t>Bağlantı</a:t>
            </a:r>
            <a:endParaRPr lang="tr-TR" dirty="0"/>
          </a:p>
        </p:txBody>
      </p:sp>
      <p:sp>
        <p:nvSpPr>
          <p:cNvPr id="3" name="İçerik Yer Tutucusu 2"/>
          <p:cNvSpPr>
            <a:spLocks noGrp="1"/>
          </p:cNvSpPr>
          <p:nvPr>
            <p:ph idx="1"/>
          </p:nvPr>
        </p:nvSpPr>
        <p:spPr>
          <a:xfrm>
            <a:off x="457200" y="1196752"/>
            <a:ext cx="8229600" cy="4929411"/>
          </a:xfrm>
        </p:spPr>
        <p:txBody>
          <a:bodyPr>
            <a:normAutofit fontScale="25000" lnSpcReduction="20000"/>
          </a:bodyPr>
          <a:lstStyle/>
          <a:p>
            <a:pPr lvl="0"/>
            <a:r>
              <a:rPr lang="tr-TR" sz="7200" b="1" dirty="0"/>
              <a:t>Wireless </a:t>
            </a:r>
            <a:r>
              <a:rPr lang="tr-TR" sz="7200" b="1" dirty="0" err="1"/>
              <a:t>fidelity</a:t>
            </a:r>
            <a:r>
              <a:rPr lang="tr-TR" sz="7200" b="1" dirty="0"/>
              <a:t> (</a:t>
            </a:r>
            <a:r>
              <a:rPr lang="tr-TR" sz="7200" b="1" dirty="0" err="1"/>
              <a:t>Wi</a:t>
            </a:r>
            <a:r>
              <a:rPr lang="tr-TR" sz="7200" b="1" dirty="0"/>
              <a:t>-Fi):</a:t>
            </a:r>
            <a:r>
              <a:rPr lang="tr-TR" sz="7200" dirty="0"/>
              <a:t> Kablosuz bağlantının (Wireless </a:t>
            </a:r>
            <a:r>
              <a:rPr lang="tr-TR" sz="7200" dirty="0" err="1"/>
              <a:t>Fidelity</a:t>
            </a:r>
            <a:r>
              <a:rPr lang="tr-TR" sz="7200" dirty="0"/>
              <a:t>) kısaltması olan </a:t>
            </a:r>
            <a:r>
              <a:rPr lang="tr-TR" sz="7200" dirty="0" err="1"/>
              <a:t>Wi</a:t>
            </a:r>
            <a:r>
              <a:rPr lang="tr-TR" sz="7200" dirty="0"/>
              <a:t>-Fi, dizüstü bilgisayarlar gibi mobil bilgisayar cihazları ve İnternet arasında kısa mesafeler üzerinden yüksek hızda kablosuz ağ bağlantılarını tanımlamak üzere kullanılan bir terimdir. Bunlardan kimi zaman kablosuz yerel alan ağları veya </a:t>
            </a:r>
            <a:r>
              <a:rPr lang="tr-TR" sz="7200" dirty="0" err="1"/>
              <a:t>WLAN`lar</a:t>
            </a:r>
            <a:r>
              <a:rPr lang="tr-TR" sz="7200" dirty="0"/>
              <a:t> olarak söz edilmektedir. Televizyon, DVD oynatıcı, dijital kamera ve cep telefonları gibi tüketici elektronik cihazları arasında iletişim için de giderek daha fazla kullanılmaya başlanmıştır.</a:t>
            </a:r>
          </a:p>
          <a:p>
            <a:pPr lvl="0"/>
            <a:r>
              <a:rPr lang="tr-TR" sz="7200" b="1" dirty="0"/>
              <a:t>Bluetooth: </a:t>
            </a:r>
            <a:r>
              <a:rPr lang="tr-TR" sz="7200" dirty="0"/>
              <a:t>Bluetooth kablosuz teknolojisi, telefonlar, bilgisayarlar ve diğer cihazlar arasında kısa mesafeler üzerinden sinyalleri iletmek üzere radyo frekansı kullanan kısa menzilli bir radyo teknolojisidir. Teknoloji, herhangi bir kablo ihtiyacı olmadan cihazlar arasında basitleştirilmiş iletişim ve senkronizasyon sunar.</a:t>
            </a:r>
          </a:p>
          <a:p>
            <a:pPr lvl="0"/>
            <a:r>
              <a:rPr lang="tr-TR" sz="7200" b="1" dirty="0" err="1"/>
              <a:t>WiBro</a:t>
            </a:r>
            <a:r>
              <a:rPr lang="tr-TR" sz="7200" b="1" dirty="0"/>
              <a:t>:</a:t>
            </a:r>
            <a:r>
              <a:rPr lang="tr-TR" sz="7200" dirty="0"/>
              <a:t> Eşleştirildiği vericiden veya baz istasyonundan 1,5 km uzaklığa kadar kablosuz İnternete bağlanabilen kablosuz İnternet teknolojisidir. </a:t>
            </a:r>
            <a:r>
              <a:rPr lang="tr-TR" sz="7200" dirty="0" err="1"/>
              <a:t>WiBro</a:t>
            </a:r>
            <a:r>
              <a:rPr lang="tr-TR" sz="7200" dirty="0"/>
              <a:t>, çok yüksek veri aktarım hızına sahip ve performansını kullanıcı hareket ederken bile kaybetmiyor.</a:t>
            </a:r>
          </a:p>
          <a:p>
            <a:pPr lvl="0"/>
            <a:r>
              <a:rPr lang="tr-TR" sz="7200" b="1" dirty="0" err="1"/>
              <a:t>WiMax</a:t>
            </a:r>
            <a:r>
              <a:rPr lang="tr-TR" sz="7200" b="1" dirty="0"/>
              <a:t>: </a:t>
            </a:r>
            <a:r>
              <a:rPr lang="tr-TR" sz="7200" dirty="0" err="1"/>
              <a:t>WiMAX</a:t>
            </a:r>
            <a:r>
              <a:rPr lang="tr-TR" sz="7200" dirty="0"/>
              <a:t>, Mikrodalga Erişim için uluslararası uyumluluğun kısaltmasıdır. </a:t>
            </a:r>
            <a:r>
              <a:rPr lang="tr-TR" sz="7200" dirty="0" err="1"/>
              <a:t>WiMAX</a:t>
            </a:r>
            <a:r>
              <a:rPr lang="tr-TR" sz="7200" dirty="0"/>
              <a:t>, özellikle geniş bant İnternet erişimi için olmak üzere bir kablosuz büyükşehir alanı ağı standardıdır. </a:t>
            </a:r>
            <a:r>
              <a:rPr lang="tr-TR" sz="7200" dirty="0" err="1"/>
              <a:t>WiMAX</a:t>
            </a:r>
            <a:r>
              <a:rPr lang="tr-TR" sz="7200" dirty="0"/>
              <a:t>, geniş bant kablolar ve dijital abone hatlarına (DSL) alternatif olan bir kablosuz İnternet erişim teknolojisidir. </a:t>
            </a:r>
            <a:r>
              <a:rPr lang="tr-TR" sz="7200" dirty="0" err="1"/>
              <a:t>WiMAX</a:t>
            </a:r>
            <a:r>
              <a:rPr lang="tr-TR" sz="7200" dirty="0"/>
              <a:t> şebekeleri, çeşitli geniş bant bağlantı seçenekleri sunar. </a:t>
            </a:r>
            <a:r>
              <a:rPr lang="tr-TR" sz="7200" dirty="0" err="1"/>
              <a:t>WiMAX</a:t>
            </a:r>
            <a:r>
              <a:rPr lang="tr-TR" sz="7200" dirty="0"/>
              <a:t> şebekeleri, esasen </a:t>
            </a:r>
            <a:r>
              <a:rPr lang="tr-TR" sz="7200" dirty="0" err="1"/>
              <a:t>Wi</a:t>
            </a:r>
            <a:r>
              <a:rPr lang="tr-TR" sz="7200" dirty="0"/>
              <a:t>-Fi şebekesinin daha geniş bir versiyonudur.</a:t>
            </a:r>
          </a:p>
          <a:p>
            <a:endParaRPr lang="tr-TR" dirty="0"/>
          </a:p>
        </p:txBody>
      </p:sp>
    </p:spTree>
    <p:extLst>
      <p:ext uri="{BB962C8B-B14F-4D97-AF65-F5344CB8AC3E}">
        <p14:creationId xmlns:p14="http://schemas.microsoft.com/office/powerpoint/2010/main" val="502853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pPr lvl="0"/>
            <a:r>
              <a:rPr lang="tr-TR" b="1" dirty="0"/>
              <a:t>Uydu İnterneti: </a:t>
            </a:r>
            <a:r>
              <a:rPr lang="tr-TR" dirty="0"/>
              <a:t>Uydu İnterneti, uydu üzerinden İnternet hizmeti alınmasını sağlayan bir sistemdir. Uydu bağlantısı, uydu üzerinden televizyon yayınları alınırken kullanılan çanak antenlere benzer bir anten ile uydu üzerinden yüksek hızlarda veri alıp gönderimini sağlar.</a:t>
            </a:r>
          </a:p>
          <a:p>
            <a:pPr lvl="0"/>
            <a:r>
              <a:rPr lang="tr-TR" b="1" dirty="0" err="1"/>
              <a:t>Infrared</a:t>
            </a:r>
            <a:r>
              <a:rPr lang="tr-TR" b="1" dirty="0"/>
              <a:t> Data </a:t>
            </a:r>
            <a:r>
              <a:rPr lang="tr-TR" b="1" dirty="0" err="1"/>
              <a:t>Association</a:t>
            </a:r>
            <a:r>
              <a:rPr lang="tr-TR" b="1" dirty="0"/>
              <a:t> (</a:t>
            </a:r>
            <a:r>
              <a:rPr lang="tr-TR" b="1" dirty="0" err="1"/>
              <a:t>IrDA</a:t>
            </a:r>
            <a:r>
              <a:rPr lang="tr-TR" b="1" dirty="0"/>
              <a:t>): </a:t>
            </a:r>
            <a:r>
              <a:rPr lang="tr-TR" dirty="0" err="1"/>
              <a:t>Infrared</a:t>
            </a:r>
            <a:r>
              <a:rPr lang="tr-TR" dirty="0"/>
              <a:t> Data </a:t>
            </a:r>
            <a:r>
              <a:rPr lang="tr-TR" dirty="0" err="1"/>
              <a:t>Association</a:t>
            </a:r>
            <a:r>
              <a:rPr lang="tr-TR" dirty="0"/>
              <a:t> kısa adıyla </a:t>
            </a:r>
            <a:r>
              <a:rPr lang="tr-TR" dirty="0" err="1"/>
              <a:t>IrDA</a:t>
            </a:r>
            <a:r>
              <a:rPr lang="tr-TR" dirty="0"/>
              <a:t>, bir çeşit kızılötesi iletişim teknolojisidir. </a:t>
            </a:r>
            <a:r>
              <a:rPr lang="tr-TR" dirty="0" err="1"/>
              <a:t>IrDA</a:t>
            </a:r>
            <a:r>
              <a:rPr lang="tr-TR" dirty="0"/>
              <a:t> kısa menzillidir (birkaç metre), ve cihazların iletişim kurabilmesi için birbirlerini doğrudan görüyor olmaları gerekir.</a:t>
            </a:r>
          </a:p>
          <a:p>
            <a:pPr lvl="0"/>
            <a:r>
              <a:rPr lang="tr-TR" b="1" dirty="0" err="1"/>
              <a:t>Long</a:t>
            </a:r>
            <a:r>
              <a:rPr lang="tr-TR" b="1" dirty="0"/>
              <a:t> </a:t>
            </a:r>
            <a:r>
              <a:rPr lang="tr-TR" b="1" dirty="0" err="1"/>
              <a:t>Term</a:t>
            </a:r>
            <a:r>
              <a:rPr lang="tr-TR" b="1" dirty="0"/>
              <a:t> </a:t>
            </a:r>
            <a:r>
              <a:rPr lang="tr-TR" b="1" dirty="0" err="1"/>
              <a:t>Evolution</a:t>
            </a:r>
            <a:r>
              <a:rPr lang="tr-TR" b="1" dirty="0"/>
              <a:t> (LTE):</a:t>
            </a:r>
            <a:r>
              <a:rPr lang="tr-TR" dirty="0"/>
              <a:t> “Uzun Süreli Evrim” (LTE), mobil radyo iletişim şebekeleri için yeni önemli gelişmedir. LTE, mobil geniş bant deneyimini geliştirmek üzere önemli ölçüde arttırılmış veri hızları (100Mb/s`ye kadar) ve daha iyi bir performans içeren 3G`nin gelecekteki evriminin bir parçası olarak sonuçlandırılmış bir standarttır. Diğer bütün radyo iletişim sistemlerinde olduğu gibi LTE de ses ve veri aramalarını göndermek ve almak üzere radyo dalgaları veya radyo frekansı (RF) enerjisinin kullanımına dayanmaktadır.</a:t>
            </a:r>
          </a:p>
          <a:p>
            <a:endParaRPr lang="tr-TR" dirty="0"/>
          </a:p>
        </p:txBody>
      </p:sp>
    </p:spTree>
    <p:extLst>
      <p:ext uri="{BB962C8B-B14F-4D97-AF65-F5344CB8AC3E}">
        <p14:creationId xmlns:p14="http://schemas.microsoft.com/office/powerpoint/2010/main" val="1640411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İnternet </a:t>
            </a:r>
            <a:r>
              <a:rPr lang="en-US" dirty="0" err="1" smtClean="0"/>
              <a:t>Kavramları</a:t>
            </a:r>
            <a:endParaRPr lang="tr-TR" dirty="0"/>
          </a:p>
        </p:txBody>
      </p:sp>
      <p:sp>
        <p:nvSpPr>
          <p:cNvPr id="3" name="İçerik Yer Tutucusu 2"/>
          <p:cNvSpPr>
            <a:spLocks noGrp="1"/>
          </p:cNvSpPr>
          <p:nvPr>
            <p:ph idx="1"/>
          </p:nvPr>
        </p:nvSpPr>
        <p:spPr/>
        <p:txBody>
          <a:bodyPr>
            <a:normAutofit lnSpcReduction="10000"/>
          </a:bodyPr>
          <a:lstStyle/>
          <a:p>
            <a:r>
              <a:rPr lang="en-US" dirty="0" smtClean="0"/>
              <a:t>TCP/IP</a:t>
            </a:r>
          </a:p>
          <a:p>
            <a:pPr marL="0" indent="0">
              <a:buNone/>
            </a:pPr>
            <a:r>
              <a:rPr lang="tr-TR" dirty="0"/>
              <a:t>"Bilgi Ağı" üzerindeki bilgi iletimi ve paylaşımı bazı kurallar dâhilinde yapılmaktadır. Bu kurallara kısaca "İnternet protokolleri", ya da TCP/IP protokoller ailesi denir. TCP/IP (</a:t>
            </a:r>
            <a:r>
              <a:rPr lang="tr-TR" dirty="0" err="1"/>
              <a:t>Transmission</a:t>
            </a:r>
            <a:r>
              <a:rPr lang="tr-TR" dirty="0"/>
              <a:t> Control Protocol/İnternet Protocol), bilgisayarlar ile veri iletme/alma birimleri arasında organizasyonu sağlayan, böylece bir yerden diğerine veri iletişimini olanaklı kılan pek çok veri iletişim protokolüne verilen genel addır. Bir başka değişle TCP/IP protokolleri bilgisayarlar arası veri iletişiminin kurallarını koyar.</a:t>
            </a:r>
          </a:p>
          <a:p>
            <a:endParaRPr lang="tr-TR" dirty="0"/>
          </a:p>
        </p:txBody>
      </p:sp>
    </p:spTree>
    <p:extLst>
      <p:ext uri="{BB962C8B-B14F-4D97-AF65-F5344CB8AC3E}">
        <p14:creationId xmlns:p14="http://schemas.microsoft.com/office/powerpoint/2010/main" val="3449552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TCP/IP </a:t>
            </a:r>
            <a:r>
              <a:rPr lang="en-US" dirty="0" err="1" smtClean="0"/>
              <a:t>Protokolü</a:t>
            </a:r>
            <a:r>
              <a:rPr lang="en-US" dirty="0" smtClean="0"/>
              <a:t> </a:t>
            </a:r>
            <a:r>
              <a:rPr lang="en-US" dirty="0" err="1" smtClean="0"/>
              <a:t>Grubu</a:t>
            </a:r>
            <a:endParaRPr lang="tr-T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19619" y="3048929"/>
            <a:ext cx="3504762" cy="216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960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a:t>İnternet </a:t>
            </a:r>
            <a:r>
              <a:rPr lang="en-US" dirty="0" err="1"/>
              <a:t>Kavramları</a:t>
            </a:r>
            <a:endParaRPr lang="tr-TR" dirty="0"/>
          </a:p>
        </p:txBody>
      </p:sp>
      <p:sp>
        <p:nvSpPr>
          <p:cNvPr id="3" name="İçerik Yer Tutucusu 2"/>
          <p:cNvSpPr>
            <a:spLocks noGrp="1"/>
          </p:cNvSpPr>
          <p:nvPr>
            <p:ph idx="1"/>
          </p:nvPr>
        </p:nvSpPr>
        <p:spPr/>
        <p:txBody>
          <a:bodyPr/>
          <a:lstStyle/>
          <a:p>
            <a:r>
              <a:rPr lang="tr-TR" dirty="0"/>
              <a:t>World </a:t>
            </a:r>
            <a:r>
              <a:rPr lang="tr-TR" dirty="0" err="1"/>
              <a:t>Wide</a:t>
            </a:r>
            <a:r>
              <a:rPr lang="tr-TR" dirty="0"/>
              <a:t> Web (www</a:t>
            </a:r>
            <a:r>
              <a:rPr lang="tr-TR" dirty="0" smtClean="0"/>
              <a:t>)</a:t>
            </a:r>
            <a:endParaRPr lang="en-US" dirty="0" smtClean="0"/>
          </a:p>
          <a:p>
            <a:pPr marL="0" indent="0">
              <a:buNone/>
            </a:pPr>
            <a:r>
              <a:rPr lang="tr-TR" dirty="0"/>
              <a:t>Birden fazla çoklu ortam dosyasının (</a:t>
            </a:r>
            <a:r>
              <a:rPr lang="tr-TR" dirty="0" err="1"/>
              <a:t>text</a:t>
            </a:r>
            <a:r>
              <a:rPr lang="tr-TR" dirty="0"/>
              <a:t>, resim, müzik, film, vb.) bir araya getirilmesiyle oluşan doküman topluluğudur.</a:t>
            </a:r>
          </a:p>
        </p:txBody>
      </p:sp>
    </p:spTree>
    <p:extLst>
      <p:ext uri="{BB962C8B-B14F-4D97-AF65-F5344CB8AC3E}">
        <p14:creationId xmlns:p14="http://schemas.microsoft.com/office/powerpoint/2010/main" val="315947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a:t>İnternet </a:t>
            </a:r>
            <a:r>
              <a:rPr lang="en-US" dirty="0" err="1"/>
              <a:t>Kavramları</a:t>
            </a:r>
            <a:endParaRPr lang="tr-TR" dirty="0"/>
          </a:p>
        </p:txBody>
      </p:sp>
      <p:sp>
        <p:nvSpPr>
          <p:cNvPr id="3" name="İçerik Yer Tutucusu 2"/>
          <p:cNvSpPr>
            <a:spLocks noGrp="1"/>
          </p:cNvSpPr>
          <p:nvPr>
            <p:ph idx="1"/>
          </p:nvPr>
        </p:nvSpPr>
        <p:spPr/>
        <p:txBody>
          <a:bodyPr>
            <a:normAutofit lnSpcReduction="10000"/>
          </a:bodyPr>
          <a:lstStyle/>
          <a:p>
            <a:r>
              <a:rPr lang="tr-TR" dirty="0"/>
              <a:t>Web Tarayıcı (Web Browser</a:t>
            </a:r>
            <a:r>
              <a:rPr lang="tr-TR" dirty="0" smtClean="0"/>
              <a:t>)</a:t>
            </a:r>
            <a:endParaRPr lang="en-US" dirty="0" smtClean="0"/>
          </a:p>
          <a:p>
            <a:pPr marL="0" indent="0">
              <a:buNone/>
            </a:pPr>
            <a:r>
              <a:rPr lang="tr-TR" dirty="0"/>
              <a:t>Web servislerine, web tarayıcı (web browser)  adı verilen kullanıcı ara birim programları ile erişilir.</a:t>
            </a:r>
          </a:p>
          <a:p>
            <a:pPr marL="0" indent="0">
              <a:buNone/>
            </a:pPr>
            <a:r>
              <a:rPr lang="tr-TR" dirty="0"/>
              <a:t> </a:t>
            </a:r>
          </a:p>
          <a:p>
            <a:pPr marL="0" indent="0">
              <a:buNone/>
            </a:pPr>
            <a:r>
              <a:rPr lang="tr-TR" dirty="0"/>
              <a:t>İnternette yer alan belgelerin yazıldığı bilgisayar dili deşifre edilip kullanıcının bu belgeleri monitörde yazılar, resimler ve benzeri belgeler olarak görmesini sağlayan aracı programlardır. Donanım açısından mükemmel bir bilgisayar ve mükemmel bir İnternet erişimi olsa bile İnternet belgelerini kullanıcının anlayabileceği hâle getiren tarayıcılar olmadan İnternetten faydalanılamaz. </a:t>
            </a:r>
          </a:p>
          <a:p>
            <a:pPr marL="0" indent="0">
              <a:buNone/>
            </a:pPr>
            <a:endParaRPr lang="tr-TR" dirty="0"/>
          </a:p>
        </p:txBody>
      </p:sp>
    </p:spTree>
    <p:extLst>
      <p:ext uri="{BB962C8B-B14F-4D97-AF65-F5344CB8AC3E}">
        <p14:creationId xmlns:p14="http://schemas.microsoft.com/office/powerpoint/2010/main" val="837715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Web </a:t>
            </a:r>
            <a:r>
              <a:rPr lang="en-US" dirty="0" err="1" smtClean="0"/>
              <a:t>Tarayıcı</a:t>
            </a:r>
            <a:endParaRPr lang="tr-T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2204864"/>
            <a:ext cx="4680520" cy="353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566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dirty="0" smtClean="0"/>
              <a:t>İnternet </a:t>
            </a:r>
            <a:r>
              <a:rPr lang="en-US" dirty="0" err="1" smtClean="0"/>
              <a:t>Kavramları</a:t>
            </a:r>
            <a:endParaRPr lang="tr-TR" dirty="0"/>
          </a:p>
        </p:txBody>
      </p:sp>
      <p:sp>
        <p:nvSpPr>
          <p:cNvPr id="3" name="İçerik Yer Tutucusu 2"/>
          <p:cNvSpPr>
            <a:spLocks noGrp="1"/>
          </p:cNvSpPr>
          <p:nvPr>
            <p:ph idx="1"/>
          </p:nvPr>
        </p:nvSpPr>
        <p:spPr/>
        <p:txBody>
          <a:bodyPr>
            <a:normAutofit fontScale="77500" lnSpcReduction="20000"/>
          </a:bodyPr>
          <a:lstStyle/>
          <a:p>
            <a:r>
              <a:rPr lang="en-US" dirty="0" smtClean="0"/>
              <a:t>E-Posta (E-Mail)</a:t>
            </a:r>
          </a:p>
          <a:p>
            <a:pPr marL="0" indent="0">
              <a:buNone/>
            </a:pPr>
            <a:r>
              <a:rPr lang="tr-TR" dirty="0"/>
              <a:t>Bilgisayar ağlarının oluşturulma nedenlerinden biri, kişilerin bir yerden diğerine (hızlı ve güvenli bir şekilde) elektronik ortamda mektup gönderme ve haberleşme isteğidir. E-posta (e-mail, elektronik posta), bu amaçla kullanılan servislere verilen genel addır.</a:t>
            </a:r>
          </a:p>
          <a:p>
            <a:pPr marL="0" indent="0">
              <a:buNone/>
            </a:pPr>
            <a:r>
              <a:rPr lang="tr-TR" dirty="0"/>
              <a:t> </a:t>
            </a:r>
          </a:p>
          <a:p>
            <a:pPr marL="0" indent="0">
              <a:buNone/>
            </a:pPr>
            <a:r>
              <a:rPr lang="tr-TR" dirty="0"/>
              <a:t>E-posta, başlangıçta sadece düz yazı mesajlar göndermek amacıyla geliştirilmişken 1995'li yıllardan sonra geliştirilen tekniklerle e-posta içinde resim, ses, video, html dokümanları, çalışabilir program vb. kullanımı mümkün hâle gelmiştir.</a:t>
            </a:r>
          </a:p>
          <a:p>
            <a:pPr marL="0" indent="0">
              <a:buNone/>
            </a:pPr>
            <a:r>
              <a:rPr lang="tr-TR" dirty="0"/>
              <a:t> </a:t>
            </a:r>
          </a:p>
          <a:p>
            <a:pPr marL="0" indent="0">
              <a:buNone/>
            </a:pPr>
            <a:r>
              <a:rPr lang="tr-TR" dirty="0"/>
              <a:t>Birisine bir mektup gönderildiğinde bu mektubun gideceği geçerli adres olmalıdır. Elektronik ortamda bu adres "e-mail (e-posta) adresi" olarak adlandırılır. E-posta adresi olmayan kişilerin elektronik posta gönderme ve alma olanağı yoktur.</a:t>
            </a:r>
          </a:p>
        </p:txBody>
      </p:sp>
    </p:spTree>
    <p:extLst>
      <p:ext uri="{BB962C8B-B14F-4D97-AF65-F5344CB8AC3E}">
        <p14:creationId xmlns:p14="http://schemas.microsoft.com/office/powerpoint/2010/main" val="1227916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smtClean="0"/>
              <a:t>İNTERNET VE TEMEL UYGULAMALAR</a:t>
            </a:r>
          </a:p>
          <a:p>
            <a:r>
              <a:rPr lang="en-US" dirty="0" smtClean="0"/>
              <a:t>E-POSTA İŞLEMLERİ</a:t>
            </a:r>
          </a:p>
          <a:p>
            <a:r>
              <a:rPr lang="en-US" dirty="0" smtClean="0"/>
              <a:t>E-POSTA YÖNETİM YAZILIMI</a:t>
            </a:r>
          </a:p>
          <a:p>
            <a:r>
              <a:rPr lang="en-US" dirty="0" smtClean="0"/>
              <a:t>İNTERNET GÜVENLİĞİ</a:t>
            </a:r>
            <a:endParaRPr lang="tr-TR" dirty="0"/>
          </a:p>
        </p:txBody>
      </p:sp>
    </p:spTree>
    <p:extLst>
      <p:ext uri="{BB962C8B-B14F-4D97-AF65-F5344CB8AC3E}">
        <p14:creationId xmlns:p14="http://schemas.microsoft.com/office/powerpoint/2010/main" val="1318934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dirty="0" smtClean="0"/>
              <a:t>İnternet </a:t>
            </a:r>
            <a:r>
              <a:rPr lang="en-US" dirty="0" err="1" smtClean="0"/>
              <a:t>Kavramları</a:t>
            </a:r>
            <a:endParaRPr lang="tr-TR" dirty="0"/>
          </a:p>
        </p:txBody>
      </p:sp>
      <p:sp>
        <p:nvSpPr>
          <p:cNvPr id="3" name="İçerik Yer Tutucusu 2"/>
          <p:cNvSpPr>
            <a:spLocks noGrp="1"/>
          </p:cNvSpPr>
          <p:nvPr>
            <p:ph idx="1"/>
          </p:nvPr>
        </p:nvSpPr>
        <p:spPr/>
        <p:txBody>
          <a:bodyPr>
            <a:normAutofit lnSpcReduction="10000"/>
          </a:bodyPr>
          <a:lstStyle/>
          <a:p>
            <a:r>
              <a:rPr lang="tr-TR" dirty="0"/>
              <a:t>Dosya Transfer Protokolü (FTP</a:t>
            </a:r>
            <a:r>
              <a:rPr lang="tr-TR" dirty="0" smtClean="0"/>
              <a:t>)</a:t>
            </a:r>
            <a:endParaRPr lang="en-US" dirty="0" smtClean="0"/>
          </a:p>
          <a:p>
            <a:pPr marL="0" indent="0">
              <a:buNone/>
            </a:pPr>
            <a:r>
              <a:rPr lang="tr-TR" dirty="0"/>
              <a:t>FTP (File Transfer Protocol) İnternete bağlı bir bilgisayardan diğerine (her iki yönde de) dosya aktarımı yapmak için geliştirilen İnternet protokolüne verilen addır. FTP protokolü TCP tabanlıdır. Bu protokol sayesinde ağ ortamındaki bilgisayarlar arasında dosya gönderme ve alma işlemleri yapılır. FTP sunucularına erişim hakkı çoğunlukla kullanıcı adı ve şifre girilerek yapılır. İstenilen bilgiler girildikten sonra sunucuda bulunan bütün bilgilere ulaşabilir ve kes, kopyala ve yapıştır gibi işlemler de gerçekleştirilebilir.</a:t>
            </a:r>
          </a:p>
          <a:p>
            <a:pPr marL="0" indent="0">
              <a:buNone/>
            </a:pPr>
            <a:endParaRPr lang="tr-TR" dirty="0"/>
          </a:p>
        </p:txBody>
      </p:sp>
    </p:spTree>
    <p:extLst>
      <p:ext uri="{BB962C8B-B14F-4D97-AF65-F5344CB8AC3E}">
        <p14:creationId xmlns:p14="http://schemas.microsoft.com/office/powerpoint/2010/main" val="3440694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dirty="0" smtClean="0"/>
              <a:t>İnternet </a:t>
            </a:r>
            <a:r>
              <a:rPr lang="en-US" dirty="0" err="1" smtClean="0"/>
              <a:t>Kavramları</a:t>
            </a:r>
            <a:endParaRPr lang="tr-TR" dirty="0"/>
          </a:p>
        </p:txBody>
      </p:sp>
      <p:sp>
        <p:nvSpPr>
          <p:cNvPr id="3" name="İçerik Yer Tutucusu 2"/>
          <p:cNvSpPr>
            <a:spLocks noGrp="1"/>
          </p:cNvSpPr>
          <p:nvPr>
            <p:ph idx="1"/>
          </p:nvPr>
        </p:nvSpPr>
        <p:spPr/>
        <p:txBody>
          <a:bodyPr>
            <a:normAutofit fontScale="92500" lnSpcReduction="10000"/>
          </a:bodyPr>
          <a:lstStyle/>
          <a:p>
            <a:r>
              <a:rPr lang="tr-TR" dirty="0"/>
              <a:t>Metin Transfer Protokolü (HTTP</a:t>
            </a:r>
            <a:r>
              <a:rPr lang="tr-TR" dirty="0" smtClean="0"/>
              <a:t>)</a:t>
            </a:r>
            <a:endParaRPr lang="en-US" dirty="0" smtClean="0"/>
          </a:p>
          <a:p>
            <a:pPr marL="0" indent="0">
              <a:buNone/>
            </a:pPr>
            <a:r>
              <a:rPr lang="tr-TR" dirty="0"/>
              <a:t>“</a:t>
            </a:r>
            <a:r>
              <a:rPr lang="tr-TR" dirty="0" err="1"/>
              <a:t>Hiper</a:t>
            </a:r>
            <a:r>
              <a:rPr lang="tr-TR" dirty="0"/>
              <a:t> Metin Transferi Protokolü” “</a:t>
            </a:r>
            <a:r>
              <a:rPr lang="tr-TR" dirty="0" err="1"/>
              <a:t>Hyper</a:t>
            </a:r>
            <a:r>
              <a:rPr lang="tr-TR" dirty="0"/>
              <a:t> </a:t>
            </a:r>
            <a:r>
              <a:rPr lang="tr-TR" dirty="0" err="1"/>
              <a:t>Text</a:t>
            </a:r>
            <a:r>
              <a:rPr lang="tr-TR" dirty="0"/>
              <a:t> Transfer Protocol” kelimelerinin baş harflerinden oluşan bir kısaltmadır. İnternette sunucular ve son kullanıcılar arasında bilgilerin nasıl aktarılacağına dair kurallar ve yöntemleri düzenleyen bir sistemdir. Bir web sitesine bağlanılmaya çalışıldığında, adresin başına bu yazılmasa da tarayıcı bunu otomatik olarak ekler, çünkü sunuculardan web sitelerine ait bilgilerin indirilebilmesi için "http" protokolü ile bir istekte bulunulması gerekmektedir. Adreslerin başına eklenen "http", sunucuya web sitesi ile ilgili bilgiler "http" kuralları çerçevesinde iletme komutunu verir ve iletişim başlar.</a:t>
            </a:r>
          </a:p>
          <a:p>
            <a:pPr marL="0" indent="0">
              <a:buNone/>
            </a:pPr>
            <a:endParaRPr lang="tr-TR" dirty="0"/>
          </a:p>
        </p:txBody>
      </p:sp>
    </p:spTree>
    <p:extLst>
      <p:ext uri="{BB962C8B-B14F-4D97-AF65-F5344CB8AC3E}">
        <p14:creationId xmlns:p14="http://schemas.microsoft.com/office/powerpoint/2010/main" val="2557326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dirty="0" smtClean="0"/>
              <a:t>İnternet </a:t>
            </a:r>
            <a:r>
              <a:rPr lang="en-US" dirty="0" err="1" smtClean="0"/>
              <a:t>Kavramları</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Sohbet</a:t>
            </a:r>
            <a:endParaRPr lang="en-US" dirty="0" smtClean="0"/>
          </a:p>
          <a:p>
            <a:pPr marL="0" indent="0">
              <a:buNone/>
            </a:pPr>
            <a:r>
              <a:rPr lang="tr-TR" dirty="0"/>
              <a:t>Web ortamını kullanarak çeşitli yazılımlar aracılığıyla kişilerle karşılıklı olarak yazılı, sesli veya görüntülü görüşmeye sanal ortamda sohbet denir. İnternet teknolojisinin gelişmesine paralel olarak sohbet platformları da gelişmiştir. Webde ilk sohbet ortamları sadece yazışma ile gerçekleşmekteydi. Bu işlemler çeşitli komut dizisiyle sağlanmaktaydı. Günümüzde ise hem yazılı hem sesli hem de görüntülü sohbet yazılımları ile sanal sohbetler gerçekleştirilmektedir. Artık bu ortamlarda eskisi gibi kullanıcıların komut bilmelerine gerek kalmamıştır. Etkileşimli ara yüzlerle herkesin kullanabileceği ortamlar hâline getirilmiştir.</a:t>
            </a:r>
          </a:p>
          <a:p>
            <a:pPr marL="0" indent="0">
              <a:buNone/>
            </a:pPr>
            <a:endParaRPr lang="tr-TR" dirty="0"/>
          </a:p>
        </p:txBody>
      </p:sp>
    </p:spTree>
    <p:extLst>
      <p:ext uri="{BB962C8B-B14F-4D97-AF65-F5344CB8AC3E}">
        <p14:creationId xmlns:p14="http://schemas.microsoft.com/office/powerpoint/2010/main" val="1132063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dirty="0" smtClean="0"/>
              <a:t>İnternet </a:t>
            </a:r>
            <a:r>
              <a:rPr lang="en-US" dirty="0" err="1" smtClean="0"/>
              <a:t>Kavramları</a:t>
            </a:r>
            <a:endParaRPr lang="tr-TR" dirty="0"/>
          </a:p>
        </p:txBody>
      </p:sp>
      <p:sp>
        <p:nvSpPr>
          <p:cNvPr id="3" name="İçerik Yer Tutucusu 2"/>
          <p:cNvSpPr>
            <a:spLocks noGrp="1"/>
          </p:cNvSpPr>
          <p:nvPr>
            <p:ph idx="1"/>
          </p:nvPr>
        </p:nvSpPr>
        <p:spPr/>
        <p:txBody>
          <a:bodyPr>
            <a:normAutofit/>
          </a:bodyPr>
          <a:lstStyle/>
          <a:p>
            <a:r>
              <a:rPr lang="en-US" dirty="0" smtClean="0"/>
              <a:t>HTML</a:t>
            </a:r>
          </a:p>
          <a:p>
            <a:pPr marL="0" indent="0">
              <a:buNone/>
            </a:pPr>
            <a:r>
              <a:rPr lang="tr-TR" dirty="0"/>
              <a:t>HTML (</a:t>
            </a:r>
            <a:r>
              <a:rPr lang="tr-TR" dirty="0" err="1"/>
              <a:t>Hyper</a:t>
            </a:r>
            <a:r>
              <a:rPr lang="tr-TR" dirty="0"/>
              <a:t> </a:t>
            </a:r>
            <a:r>
              <a:rPr lang="tr-TR" dirty="0" err="1"/>
              <a:t>Text</a:t>
            </a:r>
            <a:r>
              <a:rPr lang="tr-TR" dirty="0"/>
              <a:t> </a:t>
            </a:r>
            <a:r>
              <a:rPr lang="tr-TR" dirty="0" err="1"/>
              <a:t>Markup</a:t>
            </a:r>
            <a:r>
              <a:rPr lang="tr-TR" dirty="0"/>
              <a:t> Language) İnternet üzerinde web sayfası oluşturmak için kullanılan bir betik dilidir. HTML dosyalarının aktarımı için HTTP (</a:t>
            </a:r>
            <a:r>
              <a:rPr lang="tr-TR" dirty="0" err="1"/>
              <a:t>Hyper</a:t>
            </a:r>
            <a:r>
              <a:rPr lang="tr-TR" dirty="0"/>
              <a:t> </a:t>
            </a:r>
            <a:r>
              <a:rPr lang="tr-TR" dirty="0" err="1"/>
              <a:t>Text</a:t>
            </a:r>
            <a:r>
              <a:rPr lang="tr-TR" dirty="0"/>
              <a:t> Transfer Protocol) kullanılır. HTML dosyaları sunucu bilgisayarın sabit diskinde .html ya da .</a:t>
            </a:r>
            <a:r>
              <a:rPr lang="tr-TR" dirty="0" err="1"/>
              <a:t>htm</a:t>
            </a:r>
            <a:r>
              <a:rPr lang="tr-TR" dirty="0"/>
              <a:t> uzantısı ile saklanır. Yazılan html dosyaları düz yazı dosyalarından başka bir şey değildir. Yani yazılan html </a:t>
            </a:r>
            <a:r>
              <a:rPr lang="tr-TR" dirty="0" err="1"/>
              <a:t>dosyalarınının</a:t>
            </a:r>
            <a:r>
              <a:rPr lang="tr-TR" dirty="0"/>
              <a:t> bir C ya da Pascal programında olduğu gibi bir derleyici ile derlemesine gerek yoktur.</a:t>
            </a:r>
          </a:p>
          <a:p>
            <a:pPr marL="0" indent="0">
              <a:buNone/>
            </a:pPr>
            <a:endParaRPr lang="tr-TR" dirty="0"/>
          </a:p>
        </p:txBody>
      </p:sp>
    </p:spTree>
    <p:extLst>
      <p:ext uri="{BB962C8B-B14F-4D97-AF65-F5344CB8AC3E}">
        <p14:creationId xmlns:p14="http://schemas.microsoft.com/office/powerpoint/2010/main" val="401844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282154"/>
          </a:xfrm>
        </p:spPr>
        <p:txBody>
          <a:bodyPr>
            <a:normAutofit fontScale="90000"/>
          </a:bodyPr>
          <a:lstStyle/>
          <a:p>
            <a:r>
              <a:rPr lang="en-US" dirty="0" smtClean="0"/>
              <a:t>İnternet </a:t>
            </a:r>
            <a:r>
              <a:rPr lang="en-US" dirty="0" err="1" smtClean="0"/>
              <a:t>Kavramları</a:t>
            </a:r>
            <a:r>
              <a:rPr lang="en-US" dirty="0" smtClean="0"/>
              <a:t/>
            </a:r>
            <a:br>
              <a:rPr lang="en-US" dirty="0" smtClean="0"/>
            </a:br>
            <a:r>
              <a:rPr lang="tr-TR" dirty="0"/>
              <a:t>İnternet Adreslerindeki </a:t>
            </a:r>
            <a:r>
              <a:rPr lang="tr-TR" dirty="0" smtClean="0"/>
              <a:t>Kısaltmalar</a:t>
            </a:r>
            <a:endParaRPr lang="tr-TR" dirty="0"/>
          </a:p>
        </p:txBody>
      </p:sp>
      <p:sp>
        <p:nvSpPr>
          <p:cNvPr id="3" name="İçerik Yer Tutucusu 2"/>
          <p:cNvSpPr>
            <a:spLocks noGrp="1"/>
          </p:cNvSpPr>
          <p:nvPr>
            <p:ph idx="1"/>
          </p:nvPr>
        </p:nvSpPr>
        <p:spPr/>
        <p:txBody>
          <a:bodyPr>
            <a:normAutofit fontScale="62500" lnSpcReduction="20000"/>
          </a:bodyPr>
          <a:lstStyle/>
          <a:p>
            <a:pPr lvl="0"/>
            <a:r>
              <a:rPr lang="x-none" smtClean="0"/>
              <a:t>gov</a:t>
            </a:r>
            <a:r>
              <a:rPr lang="x-none"/>
              <a:t>	: Hükümet kuruluşları</a:t>
            </a:r>
            <a:endParaRPr lang="tr-TR" dirty="0"/>
          </a:p>
          <a:p>
            <a:pPr lvl="0"/>
            <a:r>
              <a:rPr lang="x-none"/>
              <a:t>edu	: Eğitim kurumları</a:t>
            </a:r>
            <a:endParaRPr lang="tr-TR" dirty="0"/>
          </a:p>
          <a:p>
            <a:pPr lvl="0"/>
            <a:r>
              <a:rPr lang="x-none"/>
              <a:t>org	: Ticari olmayan, kar amacı gütmeyen kuruluşlar</a:t>
            </a:r>
            <a:endParaRPr lang="tr-TR" dirty="0"/>
          </a:p>
          <a:p>
            <a:pPr lvl="0"/>
            <a:r>
              <a:rPr lang="x-none"/>
              <a:t>com	: Ticari kuruluşlar</a:t>
            </a:r>
            <a:endParaRPr lang="tr-TR" dirty="0"/>
          </a:p>
          <a:p>
            <a:pPr lvl="0"/>
            <a:r>
              <a:rPr lang="x-none"/>
              <a:t>mil	: Askeri kuruluşlar</a:t>
            </a:r>
            <a:endParaRPr lang="tr-TR" dirty="0"/>
          </a:p>
          <a:p>
            <a:pPr lvl="0"/>
            <a:r>
              <a:rPr lang="x-none"/>
              <a:t>net	</a:t>
            </a:r>
            <a:r>
              <a:rPr lang="x-none" smtClean="0"/>
              <a:t>: </a:t>
            </a:r>
            <a:r>
              <a:rPr lang="x-none"/>
              <a:t>Servis sunucuları</a:t>
            </a:r>
            <a:endParaRPr lang="tr-TR" dirty="0"/>
          </a:p>
          <a:p>
            <a:pPr lvl="0"/>
            <a:r>
              <a:rPr lang="x-none"/>
              <a:t>ac	</a:t>
            </a:r>
            <a:r>
              <a:rPr lang="x-none" smtClean="0"/>
              <a:t>: </a:t>
            </a:r>
            <a:r>
              <a:rPr lang="x-none"/>
              <a:t>Akademik kuruluşlar</a:t>
            </a:r>
            <a:endParaRPr lang="tr-TR" dirty="0"/>
          </a:p>
          <a:p>
            <a:pPr lvl="0"/>
            <a:r>
              <a:rPr lang="x-none"/>
              <a:t>int	</a:t>
            </a:r>
            <a:r>
              <a:rPr lang="x-none" smtClean="0"/>
              <a:t>: </a:t>
            </a:r>
            <a:r>
              <a:rPr lang="x-none"/>
              <a:t>Uluslararası organizasyonlar, kuruluşlar</a:t>
            </a:r>
            <a:endParaRPr lang="tr-TR" dirty="0"/>
          </a:p>
          <a:p>
            <a:pPr lvl="0"/>
            <a:r>
              <a:rPr lang="x-none"/>
              <a:t>ftp	</a:t>
            </a:r>
            <a:r>
              <a:rPr lang="x-none" smtClean="0"/>
              <a:t>: </a:t>
            </a:r>
            <a:r>
              <a:rPr lang="x-none"/>
              <a:t>FTP arşiv sitesi (ön ek)</a:t>
            </a:r>
            <a:endParaRPr lang="tr-TR" dirty="0"/>
          </a:p>
          <a:p>
            <a:pPr lvl="0"/>
            <a:r>
              <a:rPr lang="x-none"/>
              <a:t>gen	: Herhangi bir şarta ve kısıtlamaya bağlı olmayan alan adları</a:t>
            </a:r>
            <a:endParaRPr lang="tr-TR" dirty="0"/>
          </a:p>
          <a:p>
            <a:pPr lvl="0"/>
            <a:r>
              <a:rPr lang="x-none"/>
              <a:t>nom	: Kişisel alan adlarıdır, sadece o ismin sahibi olan kişi alabilir.</a:t>
            </a:r>
            <a:endParaRPr lang="tr-TR" dirty="0"/>
          </a:p>
          <a:p>
            <a:pPr lvl="0"/>
            <a:r>
              <a:rPr lang="x-none"/>
              <a:t>arts	</a:t>
            </a:r>
            <a:r>
              <a:rPr lang="x-none" smtClean="0"/>
              <a:t>:</a:t>
            </a:r>
            <a:r>
              <a:rPr lang="en-US" dirty="0" smtClean="0"/>
              <a:t> </a:t>
            </a:r>
            <a:r>
              <a:rPr lang="x-none" smtClean="0"/>
              <a:t>Sanat </a:t>
            </a:r>
            <a:r>
              <a:rPr lang="x-none"/>
              <a:t>ve kültür ile ilgili siteler</a:t>
            </a:r>
            <a:endParaRPr lang="tr-TR" dirty="0"/>
          </a:p>
          <a:p>
            <a:pPr lvl="0"/>
            <a:r>
              <a:rPr lang="x-none"/>
              <a:t>firm	</a:t>
            </a:r>
            <a:r>
              <a:rPr lang="x-none" smtClean="0"/>
              <a:t>:</a:t>
            </a:r>
            <a:r>
              <a:rPr lang="en-US" dirty="0" smtClean="0"/>
              <a:t> </a:t>
            </a:r>
            <a:r>
              <a:rPr lang="x-none" smtClean="0"/>
              <a:t>Ticari </a:t>
            </a:r>
            <a:r>
              <a:rPr lang="x-none"/>
              <a:t>firmalar</a:t>
            </a:r>
            <a:endParaRPr lang="tr-TR" dirty="0"/>
          </a:p>
          <a:p>
            <a:pPr lvl="0"/>
            <a:r>
              <a:rPr lang="x-none"/>
              <a:t>info	</a:t>
            </a:r>
            <a:r>
              <a:rPr lang="x-none" smtClean="0"/>
              <a:t>:</a:t>
            </a:r>
            <a:r>
              <a:rPr lang="en-US" dirty="0" smtClean="0"/>
              <a:t> </a:t>
            </a:r>
            <a:r>
              <a:rPr lang="x-none" smtClean="0"/>
              <a:t>Bilgi </a:t>
            </a:r>
            <a:r>
              <a:rPr lang="x-none"/>
              <a:t>servisi sunan siteler</a:t>
            </a:r>
            <a:endParaRPr lang="tr-TR" dirty="0"/>
          </a:p>
          <a:p>
            <a:pPr lvl="0"/>
            <a:r>
              <a:rPr lang="x-none"/>
              <a:t>rec	</a:t>
            </a:r>
            <a:r>
              <a:rPr lang="x-none" smtClean="0"/>
              <a:t>:</a:t>
            </a:r>
            <a:r>
              <a:rPr lang="en-US" dirty="0" smtClean="0"/>
              <a:t> </a:t>
            </a:r>
            <a:r>
              <a:rPr lang="x-none" smtClean="0"/>
              <a:t>Eğlence </a:t>
            </a:r>
            <a:r>
              <a:rPr lang="x-none"/>
              <a:t>siteleri</a:t>
            </a:r>
            <a:endParaRPr lang="tr-TR" dirty="0"/>
          </a:p>
          <a:p>
            <a:pPr lvl="0"/>
            <a:r>
              <a:rPr lang="x-none"/>
              <a:t>stor	</a:t>
            </a:r>
            <a:r>
              <a:rPr lang="x-none" smtClean="0"/>
              <a:t>:</a:t>
            </a:r>
            <a:r>
              <a:rPr lang="en-US" dirty="0" smtClean="0"/>
              <a:t> </a:t>
            </a:r>
            <a:r>
              <a:rPr lang="x-none" smtClean="0"/>
              <a:t>Alışveriş </a:t>
            </a:r>
            <a:r>
              <a:rPr lang="x-none"/>
              <a:t>merkezleri, ticari ürün satılan yerlerdir.</a:t>
            </a:r>
            <a:endParaRPr lang="tr-TR" dirty="0"/>
          </a:p>
          <a:p>
            <a:pPr marL="0" indent="0">
              <a:buNone/>
            </a:pPr>
            <a:endParaRPr lang="tr-TR" dirty="0"/>
          </a:p>
        </p:txBody>
      </p:sp>
    </p:spTree>
    <p:extLst>
      <p:ext uri="{BB962C8B-B14F-4D97-AF65-F5344CB8AC3E}">
        <p14:creationId xmlns:p14="http://schemas.microsoft.com/office/powerpoint/2010/main" val="311233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Bazı ülke kısaltmaları ise şunlardır: </a:t>
            </a:r>
          </a:p>
        </p:txBody>
      </p:sp>
      <p:sp>
        <p:nvSpPr>
          <p:cNvPr id="3" name="İçerik Yer Tutucusu 2"/>
          <p:cNvSpPr>
            <a:spLocks noGrp="1"/>
          </p:cNvSpPr>
          <p:nvPr>
            <p:ph idx="1"/>
          </p:nvPr>
        </p:nvSpPr>
        <p:spPr/>
        <p:txBody>
          <a:bodyPr numCol="2">
            <a:normAutofit fontScale="92500" lnSpcReduction="20000"/>
          </a:bodyPr>
          <a:lstStyle/>
          <a:p>
            <a:r>
              <a:rPr lang="tr-TR" dirty="0" smtClean="0"/>
              <a:t>tr</a:t>
            </a:r>
            <a:r>
              <a:rPr lang="tr-TR" dirty="0"/>
              <a:t>: Türkiye, </a:t>
            </a:r>
            <a:endParaRPr lang="en-US" dirty="0" smtClean="0"/>
          </a:p>
          <a:p>
            <a:r>
              <a:rPr lang="tr-TR" dirty="0" err="1" smtClean="0"/>
              <a:t>jp</a:t>
            </a:r>
            <a:r>
              <a:rPr lang="tr-TR" dirty="0"/>
              <a:t>: Japonya, </a:t>
            </a:r>
            <a:endParaRPr lang="en-US" dirty="0" smtClean="0"/>
          </a:p>
          <a:p>
            <a:r>
              <a:rPr lang="tr-TR" dirty="0" err="1" smtClean="0"/>
              <a:t>uk</a:t>
            </a:r>
            <a:r>
              <a:rPr lang="tr-TR" dirty="0"/>
              <a:t>: İngiltere, </a:t>
            </a:r>
            <a:endParaRPr lang="en-US" dirty="0" smtClean="0"/>
          </a:p>
          <a:p>
            <a:r>
              <a:rPr lang="tr-TR" dirty="0" smtClean="0"/>
              <a:t>it</a:t>
            </a:r>
            <a:r>
              <a:rPr lang="tr-TR" dirty="0"/>
              <a:t>: İtalya, </a:t>
            </a:r>
            <a:endParaRPr lang="en-US" dirty="0" smtClean="0"/>
          </a:p>
          <a:p>
            <a:r>
              <a:rPr lang="tr-TR" dirty="0" err="1" smtClean="0"/>
              <a:t>ch</a:t>
            </a:r>
            <a:r>
              <a:rPr lang="tr-TR" dirty="0"/>
              <a:t>: İsviçre, </a:t>
            </a:r>
            <a:endParaRPr lang="en-US" dirty="0" smtClean="0"/>
          </a:p>
          <a:p>
            <a:r>
              <a:rPr lang="tr-TR" dirty="0" err="1" smtClean="0"/>
              <a:t>ca</a:t>
            </a:r>
            <a:r>
              <a:rPr lang="tr-TR" dirty="0"/>
              <a:t>: Kanada, </a:t>
            </a:r>
            <a:endParaRPr lang="en-US" dirty="0" smtClean="0"/>
          </a:p>
          <a:p>
            <a:r>
              <a:rPr lang="tr-TR" dirty="0" err="1" smtClean="0"/>
              <a:t>ru</a:t>
            </a:r>
            <a:r>
              <a:rPr lang="tr-TR" dirty="0"/>
              <a:t>: Rusya, </a:t>
            </a:r>
            <a:endParaRPr lang="en-US" dirty="0" smtClean="0"/>
          </a:p>
          <a:p>
            <a:r>
              <a:rPr lang="tr-TR" dirty="0" err="1" smtClean="0"/>
              <a:t>id</a:t>
            </a:r>
            <a:r>
              <a:rPr lang="tr-TR" dirty="0"/>
              <a:t>: Endonezya, </a:t>
            </a:r>
            <a:endParaRPr lang="en-US" dirty="0" smtClean="0"/>
          </a:p>
          <a:p>
            <a:r>
              <a:rPr lang="tr-TR" dirty="0" err="1" smtClean="0"/>
              <a:t>nl</a:t>
            </a:r>
            <a:r>
              <a:rPr lang="tr-TR" dirty="0"/>
              <a:t>: Hollanda, </a:t>
            </a:r>
            <a:endParaRPr lang="en-US" dirty="0" smtClean="0"/>
          </a:p>
          <a:p>
            <a:r>
              <a:rPr lang="tr-TR" dirty="0" smtClean="0"/>
              <a:t>de</a:t>
            </a:r>
            <a:r>
              <a:rPr lang="tr-TR" dirty="0"/>
              <a:t>: Almanya, </a:t>
            </a:r>
            <a:endParaRPr lang="en-US" dirty="0" smtClean="0"/>
          </a:p>
          <a:p>
            <a:r>
              <a:rPr lang="tr-TR" dirty="0" err="1" smtClean="0"/>
              <a:t>fr</a:t>
            </a:r>
            <a:r>
              <a:rPr lang="tr-TR" dirty="0"/>
              <a:t>: Fransa, </a:t>
            </a:r>
            <a:endParaRPr lang="en-US" dirty="0" smtClean="0"/>
          </a:p>
          <a:p>
            <a:r>
              <a:rPr lang="tr-TR" dirty="0" smtClean="0"/>
              <a:t>il</a:t>
            </a:r>
            <a:r>
              <a:rPr lang="tr-TR" dirty="0"/>
              <a:t>: İsrail, </a:t>
            </a:r>
            <a:endParaRPr lang="en-US" dirty="0" smtClean="0"/>
          </a:p>
          <a:p>
            <a:r>
              <a:rPr lang="tr-TR" dirty="0" err="1" smtClean="0"/>
              <a:t>no</a:t>
            </a:r>
            <a:r>
              <a:rPr lang="tr-TR" dirty="0"/>
              <a:t>: Norveç, </a:t>
            </a:r>
            <a:endParaRPr lang="en-US" dirty="0" smtClean="0"/>
          </a:p>
          <a:p>
            <a:r>
              <a:rPr lang="tr-TR" dirty="0" smtClean="0"/>
              <a:t>se</a:t>
            </a:r>
            <a:r>
              <a:rPr lang="tr-TR" dirty="0"/>
              <a:t>: İsveç, </a:t>
            </a:r>
            <a:endParaRPr lang="en-US" dirty="0" smtClean="0"/>
          </a:p>
          <a:p>
            <a:r>
              <a:rPr lang="tr-TR" dirty="0" smtClean="0"/>
              <a:t>fi</a:t>
            </a:r>
            <a:r>
              <a:rPr lang="tr-TR" dirty="0"/>
              <a:t>: Finlandiya, </a:t>
            </a:r>
            <a:endParaRPr lang="en-US" dirty="0" smtClean="0"/>
          </a:p>
          <a:p>
            <a:r>
              <a:rPr lang="tr-TR" dirty="0" smtClean="0"/>
              <a:t>gr</a:t>
            </a:r>
            <a:r>
              <a:rPr lang="tr-TR" dirty="0"/>
              <a:t>: Yunanistan</a:t>
            </a:r>
            <a:r>
              <a:rPr lang="tr-TR" dirty="0" smtClean="0"/>
              <a:t>,</a:t>
            </a:r>
            <a:endParaRPr lang="en-US" dirty="0" smtClean="0"/>
          </a:p>
          <a:p>
            <a:r>
              <a:rPr lang="tr-TR" dirty="0" err="1" smtClean="0"/>
              <a:t>hr</a:t>
            </a:r>
            <a:r>
              <a:rPr lang="tr-TR" dirty="0"/>
              <a:t>: Hırvatistan, </a:t>
            </a:r>
            <a:endParaRPr lang="en-US" dirty="0" smtClean="0"/>
          </a:p>
          <a:p>
            <a:r>
              <a:rPr lang="tr-TR" dirty="0" err="1" smtClean="0"/>
              <a:t>yu</a:t>
            </a:r>
            <a:r>
              <a:rPr lang="tr-TR" dirty="0"/>
              <a:t>: Yeni Yugoslavya, </a:t>
            </a:r>
            <a:endParaRPr lang="en-US" dirty="0" smtClean="0"/>
          </a:p>
          <a:p>
            <a:r>
              <a:rPr lang="tr-TR" dirty="0" err="1" smtClean="0"/>
              <a:t>br</a:t>
            </a:r>
            <a:r>
              <a:rPr lang="tr-TR" dirty="0"/>
              <a:t>: Brezilya, </a:t>
            </a:r>
            <a:endParaRPr lang="en-US" dirty="0" smtClean="0"/>
          </a:p>
          <a:p>
            <a:r>
              <a:rPr lang="tr-TR" dirty="0" err="1" smtClean="0"/>
              <a:t>bg</a:t>
            </a:r>
            <a:r>
              <a:rPr lang="tr-TR" dirty="0"/>
              <a:t>: Bulgaristan </a:t>
            </a:r>
            <a:endParaRPr lang="en-US" dirty="0" smtClean="0"/>
          </a:p>
          <a:p>
            <a:pPr marL="0" indent="0">
              <a:buNone/>
            </a:pPr>
            <a:r>
              <a:rPr lang="tr-TR" dirty="0" smtClean="0"/>
              <a:t>şeklindedir</a:t>
            </a:r>
            <a:r>
              <a:rPr lang="tr-TR" dirty="0"/>
              <a:t>.</a:t>
            </a:r>
          </a:p>
          <a:p>
            <a:endParaRPr lang="tr-TR" dirty="0"/>
          </a:p>
        </p:txBody>
      </p:sp>
    </p:spTree>
    <p:extLst>
      <p:ext uri="{BB962C8B-B14F-4D97-AF65-F5344CB8AC3E}">
        <p14:creationId xmlns:p14="http://schemas.microsoft.com/office/powerpoint/2010/main" val="4124698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a:t>İnternet </a:t>
            </a:r>
            <a:r>
              <a:rPr lang="en-US" dirty="0" err="1"/>
              <a:t>Kavramları</a:t>
            </a:r>
            <a:endParaRPr lang="tr-TR" dirty="0"/>
          </a:p>
        </p:txBody>
      </p:sp>
      <p:sp>
        <p:nvSpPr>
          <p:cNvPr id="3" name="İçerik Yer Tutucusu 2"/>
          <p:cNvSpPr>
            <a:spLocks noGrp="1"/>
          </p:cNvSpPr>
          <p:nvPr>
            <p:ph idx="1"/>
          </p:nvPr>
        </p:nvSpPr>
        <p:spPr/>
        <p:txBody>
          <a:bodyPr/>
          <a:lstStyle/>
          <a:p>
            <a:r>
              <a:rPr lang="tr-TR" dirty="0"/>
              <a:t>Alan Adı (Domain</a:t>
            </a:r>
            <a:r>
              <a:rPr lang="tr-TR" dirty="0" smtClean="0"/>
              <a:t>)</a:t>
            </a:r>
            <a:endParaRPr lang="en-US" dirty="0" smtClean="0"/>
          </a:p>
          <a:p>
            <a:pPr marL="0" indent="0">
              <a:buNone/>
            </a:pPr>
            <a:r>
              <a:rPr lang="tr-TR" dirty="0"/>
              <a:t>Domain (alan adı) web sitenizin İnternet üzerindeki adı ve adresidir. Bu adres olmadan İnternet üzerinden web sitesine ulaşılamaz. Bu adresler aslında sayısal adreslerdir fakat kullanıcıların bu sayıları akılda tutmaları zor olacağı düşünülerek verilen adresler bilgisayar tarafından sayılara dönüştürülerek kullanılır. </a:t>
            </a:r>
          </a:p>
        </p:txBody>
      </p:sp>
    </p:spTree>
    <p:extLst>
      <p:ext uri="{BB962C8B-B14F-4D97-AF65-F5344CB8AC3E}">
        <p14:creationId xmlns:p14="http://schemas.microsoft.com/office/powerpoint/2010/main" val="1187620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a:t>İnternet </a:t>
            </a:r>
            <a:r>
              <a:rPr lang="en-US" dirty="0" err="1"/>
              <a:t>Kavramları</a:t>
            </a:r>
            <a:endParaRPr lang="tr-TR" dirty="0"/>
          </a:p>
        </p:txBody>
      </p:sp>
      <p:sp>
        <p:nvSpPr>
          <p:cNvPr id="3" name="İçerik Yer Tutucusu 2"/>
          <p:cNvSpPr>
            <a:spLocks noGrp="1"/>
          </p:cNvSpPr>
          <p:nvPr>
            <p:ph idx="1"/>
          </p:nvPr>
        </p:nvSpPr>
        <p:spPr/>
        <p:txBody>
          <a:bodyPr/>
          <a:lstStyle/>
          <a:p>
            <a:r>
              <a:rPr lang="tr-TR" dirty="0"/>
              <a:t>Alan Adı (Domain</a:t>
            </a:r>
            <a:r>
              <a:rPr lang="tr-TR" dirty="0" smtClean="0"/>
              <a:t>)</a:t>
            </a:r>
            <a:endParaRPr lang="en-US" dirty="0" smtClean="0"/>
          </a:p>
          <a:p>
            <a:pPr marL="0" indent="0">
              <a:buNone/>
            </a:pPr>
            <a:r>
              <a:rPr lang="tr-TR" dirty="0"/>
              <a:t>Domain (alan adı) web sitenizin İnternet üzerindeki adı ve adresidir. Bu adres olmadan İnternet üzerinden web sitesine ulaşılamaz. Bu adresler aslında sayısal adreslerdir fakat kullanıcıların bu sayıları akılda tutmaları zor olacağı düşünülerek verilen adresler bilgisayar tarafından sayılara dönüştürülerek kullanılır. </a:t>
            </a:r>
          </a:p>
        </p:txBody>
      </p:sp>
    </p:spTree>
    <p:extLst>
      <p:ext uri="{BB962C8B-B14F-4D97-AF65-F5344CB8AC3E}">
        <p14:creationId xmlns:p14="http://schemas.microsoft.com/office/powerpoint/2010/main" val="3543955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WEB TARAYICI</a:t>
            </a:r>
            <a:endParaRPr lang="tr-TR" dirty="0"/>
          </a:p>
        </p:txBody>
      </p:sp>
      <p:sp>
        <p:nvSpPr>
          <p:cNvPr id="3" name="İçerik Yer Tutucusu 2"/>
          <p:cNvSpPr>
            <a:spLocks noGrp="1"/>
          </p:cNvSpPr>
          <p:nvPr>
            <p:ph idx="1"/>
          </p:nvPr>
        </p:nvSpPr>
        <p:spPr/>
        <p:txBody>
          <a:bodyPr/>
          <a:lstStyle/>
          <a:p>
            <a:r>
              <a:rPr lang="tr-TR" dirty="0"/>
              <a:t>Bir Web Sitesini Açmak</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492896"/>
            <a:ext cx="7562618"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0314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WEB TARAYICI</a:t>
            </a:r>
            <a:endParaRPr lang="tr-TR" dirty="0"/>
          </a:p>
        </p:txBody>
      </p:sp>
      <p:sp>
        <p:nvSpPr>
          <p:cNvPr id="3" name="İçerik Yer Tutucusu 2"/>
          <p:cNvSpPr>
            <a:spLocks noGrp="1"/>
          </p:cNvSpPr>
          <p:nvPr>
            <p:ph idx="1"/>
          </p:nvPr>
        </p:nvSpPr>
        <p:spPr/>
        <p:txBody>
          <a:bodyPr/>
          <a:lstStyle/>
          <a:p>
            <a:r>
              <a:rPr lang="tr-TR" dirty="0"/>
              <a:t>Bir Web Sitesini </a:t>
            </a:r>
            <a:r>
              <a:rPr lang="tr-TR" dirty="0" smtClean="0"/>
              <a:t>Açmak</a:t>
            </a:r>
            <a:endParaRPr lang="en-US" dirty="0" smtClean="0"/>
          </a:p>
          <a:p>
            <a:pPr marL="0" indent="0">
              <a:buNone/>
            </a:pPr>
            <a:r>
              <a:rPr lang="en-US" dirty="0"/>
              <a:t>K</a:t>
            </a:r>
            <a:r>
              <a:rPr lang="tr-TR" dirty="0" err="1" smtClean="0"/>
              <a:t>ullanılan</a:t>
            </a:r>
            <a:r>
              <a:rPr lang="tr-TR" dirty="0" smtClean="0"/>
              <a:t> </a:t>
            </a:r>
            <a:r>
              <a:rPr lang="tr-TR" dirty="0"/>
              <a:t>web tarayıcı programı açılır. Programda adres çubuğuna ziyaret edilmek istenen sitenin adresi yazılır. Sağ taraftaki ok işareti (git) düğmesine tıklanarak ziyaret etmek istenilen siteye ulaşılabilir.</a:t>
            </a:r>
          </a:p>
        </p:txBody>
      </p:sp>
    </p:spTree>
    <p:extLst>
      <p:ext uri="{BB962C8B-B14F-4D97-AF65-F5344CB8AC3E}">
        <p14:creationId xmlns:p14="http://schemas.microsoft.com/office/powerpoint/2010/main" val="772014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smtClean="0"/>
              <a:t>İNTERNET VE TEMEL UYGULAMALAR</a:t>
            </a:r>
            <a:endParaRPr lang="tr-TR" dirty="0"/>
          </a:p>
        </p:txBody>
      </p:sp>
      <p:sp>
        <p:nvSpPr>
          <p:cNvPr id="3" name="İçerik Yer Tutucusu 2"/>
          <p:cNvSpPr>
            <a:spLocks noGrp="1"/>
          </p:cNvSpPr>
          <p:nvPr>
            <p:ph idx="1"/>
          </p:nvPr>
        </p:nvSpPr>
        <p:spPr/>
        <p:txBody>
          <a:bodyPr>
            <a:normAutofit lnSpcReduction="10000"/>
          </a:bodyPr>
          <a:lstStyle/>
          <a:p>
            <a:r>
              <a:rPr lang="en-US" dirty="0" smtClean="0"/>
              <a:t>İNTERNET NEDİR?</a:t>
            </a:r>
          </a:p>
          <a:p>
            <a:pPr marL="0" indent="0">
              <a:buNone/>
            </a:pPr>
            <a:r>
              <a:rPr lang="tr-TR" dirty="0"/>
              <a:t>İnternet, birçok bilgisayar sisteminin birbirine bağlı olduğu dünya çapında yaygın olan ve sürekli büyüyen bir iletişim ağıdır. İnternet kelime anlamı olarak bakıldığında “</a:t>
            </a:r>
            <a:r>
              <a:rPr lang="tr-TR" b="1" dirty="0"/>
              <a:t>Inter </a:t>
            </a:r>
            <a:r>
              <a:rPr lang="tr-TR" dirty="0" err="1"/>
              <a:t>connected</a:t>
            </a:r>
            <a:r>
              <a:rPr lang="tr-TR" dirty="0"/>
              <a:t> set of </a:t>
            </a:r>
            <a:r>
              <a:rPr lang="tr-TR" b="1" dirty="0"/>
              <a:t>Net</a:t>
            </a:r>
            <a:r>
              <a:rPr lang="tr-TR" dirty="0"/>
              <a:t>works” yani birbirine bağlı bilgisayar ağları kelimelerinin İngilizcesinden kısaltılmış bir kelimedir. Türk Dil Kurumu ise İnternetin tanımını “Bilgisayar ağlarının birbirine bağlanması sonucu ortaya çıkan, herhangi bir sınırlaması ve yöneticisi olmayan uluslararası bilgi iletişim ağı, İnternet (Genel Ağ).” olarak yapmaktadır.</a:t>
            </a:r>
          </a:p>
        </p:txBody>
      </p:sp>
    </p:spTree>
    <p:extLst>
      <p:ext uri="{BB962C8B-B14F-4D97-AF65-F5344CB8AC3E}">
        <p14:creationId xmlns:p14="http://schemas.microsoft.com/office/powerpoint/2010/main" val="3263130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WEB TARAYICI</a:t>
            </a:r>
            <a:endParaRPr lang="tr-TR" dirty="0"/>
          </a:p>
        </p:txBody>
      </p:sp>
      <p:sp>
        <p:nvSpPr>
          <p:cNvPr id="3" name="İçerik Yer Tutucusu 2"/>
          <p:cNvSpPr>
            <a:spLocks noGrp="1"/>
          </p:cNvSpPr>
          <p:nvPr>
            <p:ph idx="1"/>
          </p:nvPr>
        </p:nvSpPr>
        <p:spPr/>
        <p:txBody>
          <a:bodyPr>
            <a:normAutofit/>
          </a:bodyPr>
          <a:lstStyle/>
          <a:p>
            <a:r>
              <a:rPr lang="tr-TR" dirty="0"/>
              <a:t>Bir Web Sitesini </a:t>
            </a:r>
            <a:r>
              <a:rPr lang="tr-TR" dirty="0" smtClean="0"/>
              <a:t>Kaydetmek</a:t>
            </a:r>
            <a:endParaRPr lang="en-US" dirty="0" smtClean="0"/>
          </a:p>
          <a:p>
            <a:pPr marL="0" indent="0">
              <a:buNone/>
            </a:pPr>
            <a:r>
              <a:rPr lang="tr-TR" dirty="0"/>
              <a:t>Web tarayıcılar, web sayfalarını kaydetmeye imkân sağlar. Bunun için kaydedilmek istenen sayfa görüntülenirken dosya menüsünden </a:t>
            </a:r>
            <a:r>
              <a:rPr lang="tr-TR" b="1" dirty="0"/>
              <a:t>farklı kaydet </a:t>
            </a:r>
            <a:r>
              <a:rPr lang="tr-TR" dirty="0" smtClean="0"/>
              <a:t>tıklanır.</a:t>
            </a:r>
            <a:endParaRPr lang="en-US" dirty="0" smtClean="0"/>
          </a:p>
          <a:p>
            <a:pPr marL="0" indent="0">
              <a:buNone/>
            </a:pPr>
            <a:r>
              <a:rPr lang="en-US" dirty="0" err="1" smtClean="0"/>
              <a:t>Ekrana</a:t>
            </a:r>
            <a:r>
              <a:rPr lang="en-US" dirty="0" smtClean="0"/>
              <a:t> Web </a:t>
            </a:r>
            <a:r>
              <a:rPr lang="en-US" dirty="0" err="1" smtClean="0"/>
              <a:t>Sayfasını</a:t>
            </a:r>
            <a:r>
              <a:rPr lang="en-US" dirty="0" smtClean="0"/>
              <a:t> </a:t>
            </a:r>
            <a:r>
              <a:rPr lang="en-US" dirty="0" err="1" smtClean="0"/>
              <a:t>Kaydet</a:t>
            </a:r>
            <a:r>
              <a:rPr lang="en-US" dirty="0" smtClean="0"/>
              <a:t> </a:t>
            </a:r>
            <a:r>
              <a:rPr lang="en-US" dirty="0" err="1" smtClean="0"/>
              <a:t>penceresi</a:t>
            </a:r>
            <a:r>
              <a:rPr lang="en-US" dirty="0" smtClean="0"/>
              <a:t> </a:t>
            </a:r>
            <a:r>
              <a:rPr lang="en-US" dirty="0" err="1" smtClean="0"/>
              <a:t>gelir</a:t>
            </a:r>
            <a:r>
              <a:rPr lang="en-US" dirty="0" smtClean="0"/>
              <a:t>. Bu </a:t>
            </a:r>
            <a:r>
              <a:rPr lang="en-US" dirty="0" err="1" smtClean="0"/>
              <a:t>pencerede</a:t>
            </a:r>
            <a:r>
              <a:rPr lang="en-US" dirty="0" smtClean="0"/>
              <a:t> </a:t>
            </a:r>
            <a:r>
              <a:rPr lang="en-US" dirty="0" err="1" smtClean="0"/>
              <a:t>kaydedilecek</a:t>
            </a:r>
            <a:r>
              <a:rPr lang="en-US" dirty="0" smtClean="0"/>
              <a:t> </a:t>
            </a:r>
            <a:r>
              <a:rPr lang="en-US" dirty="0" err="1" smtClean="0"/>
              <a:t>konum</a:t>
            </a:r>
            <a:r>
              <a:rPr lang="en-US" dirty="0" smtClean="0"/>
              <a:t> </a:t>
            </a:r>
            <a:r>
              <a:rPr lang="en-US" dirty="0" err="1" smtClean="0"/>
              <a:t>açılır</a:t>
            </a:r>
            <a:r>
              <a:rPr lang="en-US" dirty="0" smtClean="0"/>
              <a:t>. </a:t>
            </a:r>
            <a:r>
              <a:rPr lang="en-US" dirty="0" err="1" smtClean="0"/>
              <a:t>Dosyayı</a:t>
            </a:r>
            <a:r>
              <a:rPr lang="en-US" dirty="0" smtClean="0"/>
              <a:t> </a:t>
            </a:r>
            <a:r>
              <a:rPr lang="en-US" dirty="0" err="1" smtClean="0"/>
              <a:t>adlandırmak</a:t>
            </a:r>
            <a:r>
              <a:rPr lang="en-US" dirty="0" smtClean="0"/>
              <a:t> </a:t>
            </a:r>
            <a:r>
              <a:rPr lang="en-US" dirty="0" err="1" smtClean="0"/>
              <a:t>için</a:t>
            </a:r>
            <a:r>
              <a:rPr lang="en-US" dirty="0" smtClean="0"/>
              <a:t> </a:t>
            </a:r>
            <a:r>
              <a:rPr lang="en-US" dirty="0" err="1" smtClean="0"/>
              <a:t>bir</a:t>
            </a:r>
            <a:r>
              <a:rPr lang="en-US" dirty="0" smtClean="0"/>
              <a:t> ad </a:t>
            </a:r>
            <a:r>
              <a:rPr lang="en-US" dirty="0" err="1" smtClean="0"/>
              <a:t>yazılır</a:t>
            </a:r>
            <a:r>
              <a:rPr lang="en-US" dirty="0" smtClean="0"/>
              <a:t> ve </a:t>
            </a:r>
            <a:r>
              <a:rPr lang="en-US" dirty="0" err="1" smtClean="0"/>
              <a:t>Kayıt</a:t>
            </a:r>
            <a:r>
              <a:rPr lang="en-US" dirty="0" smtClean="0"/>
              <a:t> </a:t>
            </a:r>
            <a:r>
              <a:rPr lang="en-US" dirty="0" err="1" smtClean="0"/>
              <a:t>Türü</a:t>
            </a:r>
            <a:r>
              <a:rPr lang="en-US" dirty="0" smtClean="0"/>
              <a:t> </a:t>
            </a:r>
            <a:r>
              <a:rPr lang="en-US" dirty="0" err="1" smtClean="0"/>
              <a:t>seçilir</a:t>
            </a:r>
            <a:r>
              <a:rPr lang="en-US" dirty="0" smtClean="0"/>
              <a:t>, </a:t>
            </a:r>
            <a:r>
              <a:rPr lang="en-US" dirty="0" err="1" smtClean="0"/>
              <a:t>Kaydet</a:t>
            </a:r>
            <a:r>
              <a:rPr lang="en-US" dirty="0" smtClean="0"/>
              <a:t> </a:t>
            </a:r>
            <a:r>
              <a:rPr lang="en-US" dirty="0" err="1" smtClean="0"/>
              <a:t>butonuna</a:t>
            </a:r>
            <a:r>
              <a:rPr lang="en-US" dirty="0" smtClean="0"/>
              <a:t> </a:t>
            </a:r>
            <a:r>
              <a:rPr lang="en-US" dirty="0" err="1" smtClean="0"/>
              <a:t>basılarak</a:t>
            </a:r>
            <a:r>
              <a:rPr lang="en-US" dirty="0" smtClean="0"/>
              <a:t> </a:t>
            </a:r>
            <a:r>
              <a:rPr lang="en-US" dirty="0" err="1" smtClean="0"/>
              <a:t>kaydetme</a:t>
            </a:r>
            <a:r>
              <a:rPr lang="en-US" dirty="0" smtClean="0"/>
              <a:t> </a:t>
            </a:r>
            <a:r>
              <a:rPr lang="en-US" dirty="0" err="1" smtClean="0"/>
              <a:t>işlemi</a:t>
            </a:r>
            <a:r>
              <a:rPr lang="en-US" dirty="0" smtClean="0"/>
              <a:t> </a:t>
            </a:r>
            <a:r>
              <a:rPr lang="en-US" dirty="0" err="1" smtClean="0"/>
              <a:t>tamamlanır</a:t>
            </a:r>
            <a:r>
              <a:rPr lang="en-US" dirty="0" smtClean="0"/>
              <a:t>.</a:t>
            </a:r>
            <a:endParaRPr lang="tr-TR" dirty="0"/>
          </a:p>
        </p:txBody>
      </p:sp>
    </p:spTree>
    <p:extLst>
      <p:ext uri="{BB962C8B-B14F-4D97-AF65-F5344CB8AC3E}">
        <p14:creationId xmlns:p14="http://schemas.microsoft.com/office/powerpoint/2010/main" val="1944119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WEB TARAYICI</a:t>
            </a:r>
            <a:endParaRPr lang="tr-TR" dirty="0"/>
          </a:p>
        </p:txBody>
      </p:sp>
      <p:sp>
        <p:nvSpPr>
          <p:cNvPr id="3" name="İçerik Yer Tutucusu 2"/>
          <p:cNvSpPr>
            <a:spLocks noGrp="1"/>
          </p:cNvSpPr>
          <p:nvPr>
            <p:ph idx="1"/>
          </p:nvPr>
        </p:nvSpPr>
        <p:spPr/>
        <p:txBody>
          <a:bodyPr>
            <a:normAutofit fontScale="85000" lnSpcReduction="10000"/>
          </a:bodyPr>
          <a:lstStyle/>
          <a:p>
            <a:r>
              <a:rPr lang="en-US" dirty="0" err="1" smtClean="0"/>
              <a:t>Kayıt</a:t>
            </a:r>
            <a:r>
              <a:rPr lang="en-US" dirty="0" smtClean="0"/>
              <a:t> </a:t>
            </a:r>
            <a:r>
              <a:rPr lang="en-US" dirty="0" err="1" smtClean="0"/>
              <a:t>Türleri</a:t>
            </a:r>
            <a:endParaRPr lang="en-US" dirty="0" smtClean="0"/>
          </a:p>
          <a:p>
            <a:pPr lvl="0"/>
            <a:r>
              <a:rPr lang="x-none" b="1"/>
              <a:t>Web sayfası, tam (*.htm, *.html): </a:t>
            </a:r>
            <a:r>
              <a:rPr lang="x-none"/>
              <a:t>Sayfa tam olarak nasıl görünüyorsa o şekilde kaydedilir. İlişkili tüm resimler, çerçeveler ve bunun gibi nesneler tek HTML dosyası olarak kaydedilir.</a:t>
            </a:r>
            <a:endParaRPr lang="tr-TR" dirty="0"/>
          </a:p>
          <a:p>
            <a:pPr lvl="0"/>
            <a:r>
              <a:rPr lang="x-none" b="1"/>
              <a:t>Web arşivi, tek dosya (*.mht):</a:t>
            </a:r>
            <a:r>
              <a:rPr lang="x-none"/>
              <a:t> Web sayfasını arşivlemek için kullanılır. En önemli özelliği web sayfası tek bir arşiv dosyasında kaydedilebilmektedir. </a:t>
            </a:r>
            <a:endParaRPr lang="tr-TR" dirty="0"/>
          </a:p>
          <a:p>
            <a:pPr lvl="0"/>
            <a:r>
              <a:rPr lang="x-none"/>
              <a:t>Web sayfası, yalnızca HTML (*.htm, *.html): Sadece temel HTML dokümanı kaydedilir. Metin, biçimlemeler ve diğer web sayfalarına bağlantılar kaydedilmez.</a:t>
            </a:r>
            <a:endParaRPr lang="tr-TR" dirty="0"/>
          </a:p>
          <a:p>
            <a:pPr lvl="0"/>
            <a:r>
              <a:rPr lang="x-none" b="1"/>
              <a:t>Metin dosyası (*.txt):</a:t>
            </a:r>
            <a:r>
              <a:rPr lang="x-none"/>
              <a:t> Temel HTML belgesinin sadece metin kısmı kaydedilir. Tüm resimler, biçimlemeler ve bağlantılar kaybolur.</a:t>
            </a:r>
            <a:endParaRPr lang="tr-TR" dirty="0"/>
          </a:p>
          <a:p>
            <a:endParaRPr lang="tr-TR" dirty="0"/>
          </a:p>
        </p:txBody>
      </p:sp>
    </p:spTree>
    <p:extLst>
      <p:ext uri="{BB962C8B-B14F-4D97-AF65-F5344CB8AC3E}">
        <p14:creationId xmlns:p14="http://schemas.microsoft.com/office/powerpoint/2010/main" val="7863932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WEB TARAYICI</a:t>
            </a:r>
            <a:endParaRPr lang="tr-TR" dirty="0"/>
          </a:p>
        </p:txBody>
      </p:sp>
      <p:sp>
        <p:nvSpPr>
          <p:cNvPr id="3" name="İçerik Yer Tutucusu 2"/>
          <p:cNvSpPr>
            <a:spLocks noGrp="1"/>
          </p:cNvSpPr>
          <p:nvPr>
            <p:ph idx="1"/>
          </p:nvPr>
        </p:nvSpPr>
        <p:spPr/>
        <p:txBody>
          <a:bodyPr>
            <a:normAutofit/>
          </a:bodyPr>
          <a:lstStyle/>
          <a:p>
            <a:r>
              <a:rPr lang="en-US" dirty="0" err="1" smtClean="0"/>
              <a:t>Sayfayı</a:t>
            </a:r>
            <a:r>
              <a:rPr lang="en-US" dirty="0" smtClean="0"/>
              <a:t> </a:t>
            </a:r>
            <a:r>
              <a:rPr lang="en-US" dirty="0" err="1" smtClean="0"/>
              <a:t>Yazdırma</a:t>
            </a:r>
            <a:endParaRPr lang="en-US" dirty="0" smtClean="0"/>
          </a:p>
          <a:p>
            <a:pPr marL="0" indent="0">
              <a:buNone/>
            </a:pPr>
            <a:r>
              <a:rPr lang="tr-TR" dirty="0"/>
              <a:t>Bir web sayfasını yazdırmak için dosya menüsünden yazdır komutu tıklanır. Kısa yolu </a:t>
            </a:r>
            <a:r>
              <a:rPr lang="tr-TR" dirty="0" err="1"/>
              <a:t>ctrl+P’dir</a:t>
            </a:r>
            <a:r>
              <a:rPr lang="tr-TR" dirty="0"/>
              <a:t>. Bu komut sayfayı tam ekranda görüntülendiği şekliyle yazdırmak istenildiğinde kullanılır. Web sayfasında herhangi bir bölge yazdırılmak istenirse yazdırılmak istenen bölge fare yardımı ile seçilerek aynı yol izlenir.</a:t>
            </a:r>
          </a:p>
          <a:p>
            <a:endParaRPr lang="tr-TR" dirty="0"/>
          </a:p>
        </p:txBody>
      </p:sp>
    </p:spTree>
    <p:extLst>
      <p:ext uri="{BB962C8B-B14F-4D97-AF65-F5344CB8AC3E}">
        <p14:creationId xmlns:p14="http://schemas.microsoft.com/office/powerpoint/2010/main" val="62282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WEB TARAYICI</a:t>
            </a:r>
            <a:endParaRPr lang="tr-TR" dirty="0"/>
          </a:p>
        </p:txBody>
      </p:sp>
      <p:sp>
        <p:nvSpPr>
          <p:cNvPr id="3" name="İçerik Yer Tutucusu 2"/>
          <p:cNvSpPr>
            <a:spLocks noGrp="1"/>
          </p:cNvSpPr>
          <p:nvPr>
            <p:ph idx="1"/>
          </p:nvPr>
        </p:nvSpPr>
        <p:spPr/>
        <p:txBody>
          <a:bodyPr/>
          <a:lstStyle/>
          <a:p>
            <a:r>
              <a:rPr lang="en-US" dirty="0" err="1" smtClean="0"/>
              <a:t>Sık</a:t>
            </a:r>
            <a:r>
              <a:rPr lang="en-US" dirty="0" smtClean="0"/>
              <a:t> </a:t>
            </a:r>
            <a:r>
              <a:rPr lang="en-US" dirty="0" err="1" smtClean="0"/>
              <a:t>Kullanılanlar</a:t>
            </a:r>
            <a:endParaRPr lang="en-US" dirty="0" smtClean="0"/>
          </a:p>
          <a:p>
            <a:pPr marL="0" indent="0">
              <a:buNone/>
            </a:pPr>
            <a:r>
              <a:rPr lang="tr-TR" dirty="0"/>
              <a:t>Web gezintilerinde en çok ziyaret edilen web sayfalarını saklamak için kullanılan düğmedir. Sık kullanılanlar menüsü sayesinde adres yazma ihtiyacı ortadan kalkmakta aynı zamanda adresi unutulacak web sayfalarının adresleri de kullanıcı için saklamaktadır.</a:t>
            </a:r>
          </a:p>
          <a:p>
            <a:pPr marL="0" indent="0">
              <a:buNone/>
            </a:pPr>
            <a:endParaRPr lang="tr-TR" dirty="0"/>
          </a:p>
        </p:txBody>
      </p:sp>
    </p:spTree>
    <p:extLst>
      <p:ext uri="{BB962C8B-B14F-4D97-AF65-F5344CB8AC3E}">
        <p14:creationId xmlns:p14="http://schemas.microsoft.com/office/powerpoint/2010/main" val="33282508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WEB TARAYICI</a:t>
            </a:r>
            <a:endParaRPr lang="tr-TR" dirty="0"/>
          </a:p>
        </p:txBody>
      </p:sp>
      <p:sp>
        <p:nvSpPr>
          <p:cNvPr id="3" name="İçerik Yer Tutucusu 2"/>
          <p:cNvSpPr>
            <a:spLocks noGrp="1"/>
          </p:cNvSpPr>
          <p:nvPr>
            <p:ph idx="1"/>
          </p:nvPr>
        </p:nvSpPr>
        <p:spPr/>
        <p:txBody>
          <a:bodyPr>
            <a:normAutofit fontScale="85000" lnSpcReduction="20000"/>
          </a:bodyPr>
          <a:lstStyle/>
          <a:p>
            <a:r>
              <a:rPr lang="en-US" dirty="0" err="1" smtClean="0"/>
              <a:t>Arama</a:t>
            </a:r>
            <a:r>
              <a:rPr lang="en-US" dirty="0" smtClean="0"/>
              <a:t> </a:t>
            </a:r>
            <a:r>
              <a:rPr lang="en-US" dirty="0" err="1" smtClean="0"/>
              <a:t>Motorları</a:t>
            </a:r>
            <a:endParaRPr lang="en-US" dirty="0" smtClean="0"/>
          </a:p>
          <a:p>
            <a:pPr marL="0" indent="0">
              <a:buNone/>
            </a:pPr>
            <a:r>
              <a:rPr lang="tr-TR" dirty="0"/>
              <a:t>Arama motoru (</a:t>
            </a:r>
            <a:r>
              <a:rPr lang="tr-TR" dirty="0" err="1"/>
              <a:t>search</a:t>
            </a:r>
            <a:r>
              <a:rPr lang="tr-TR" dirty="0"/>
              <a:t> engine), dünyadaki hemen hemen tüm web sitelerinin sıralandığı, bölümlere ayrılmış, aranılan bilgilere en kısa yoldan ve hızlı bir şekilde ulaşmayı sağlayan yapılardır. Elde ettiği bilgileri belli bir algoritma yapısına göre kendi sistemi içerisinde işler ve hazır hâle getirir. Arama motorları üç temel parçadan oluşur:</a:t>
            </a:r>
          </a:p>
          <a:p>
            <a:pPr marL="0" indent="0">
              <a:buNone/>
            </a:pPr>
            <a:r>
              <a:rPr lang="tr-TR" dirty="0"/>
              <a:t> </a:t>
            </a:r>
          </a:p>
          <a:p>
            <a:pPr lvl="0"/>
            <a:r>
              <a:rPr lang="x-none" b="1"/>
              <a:t>Örümcek (Spider):</a:t>
            </a:r>
            <a:r>
              <a:rPr lang="x-none"/>
              <a:t> Kullanılan çeşitli programlar ile İnterneti dolaşıp sayfaları tespit ederek veri tabanlarına kaydeder.</a:t>
            </a:r>
            <a:endParaRPr lang="tr-TR" dirty="0"/>
          </a:p>
          <a:p>
            <a:pPr lvl="0"/>
            <a:r>
              <a:rPr lang="x-none" b="1"/>
              <a:t>Veri tabanı (Database): </a:t>
            </a:r>
            <a:r>
              <a:rPr lang="x-none"/>
              <a:t>Örümcek programlar tarafından ziyaret edilen her sayfanın kopyası burada saklanır.</a:t>
            </a:r>
            <a:endParaRPr lang="tr-TR" dirty="0"/>
          </a:p>
          <a:p>
            <a:pPr lvl="0"/>
            <a:r>
              <a:rPr lang="x-none" b="1"/>
              <a:t>Sıralama mekanizması: </a:t>
            </a:r>
            <a:r>
              <a:rPr lang="x-none"/>
              <a:t>Kullanıcının</a:t>
            </a:r>
            <a:r>
              <a:rPr lang="x-none" b="1"/>
              <a:t> </a:t>
            </a:r>
            <a:r>
              <a:rPr lang="x-none"/>
              <a:t>yaptığı aramaya göre, en uygun şekilde sayfaları sıralamaya çalışır.</a:t>
            </a:r>
            <a:endParaRPr lang="tr-TR" dirty="0"/>
          </a:p>
          <a:p>
            <a:endParaRPr lang="tr-TR" dirty="0"/>
          </a:p>
        </p:txBody>
      </p:sp>
    </p:spTree>
    <p:extLst>
      <p:ext uri="{BB962C8B-B14F-4D97-AF65-F5344CB8AC3E}">
        <p14:creationId xmlns:p14="http://schemas.microsoft.com/office/powerpoint/2010/main" val="274968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WEB TARAYICI</a:t>
            </a:r>
            <a:endParaRPr lang="tr-TR" dirty="0"/>
          </a:p>
        </p:txBody>
      </p:sp>
      <p:sp>
        <p:nvSpPr>
          <p:cNvPr id="3" name="İçerik Yer Tutucusu 2"/>
          <p:cNvSpPr>
            <a:spLocks noGrp="1"/>
          </p:cNvSpPr>
          <p:nvPr>
            <p:ph idx="1"/>
          </p:nvPr>
        </p:nvSpPr>
        <p:spPr/>
        <p:txBody>
          <a:bodyPr>
            <a:normAutofit/>
          </a:bodyPr>
          <a:lstStyle/>
          <a:p>
            <a:r>
              <a:rPr lang="en-US" dirty="0" err="1" smtClean="0"/>
              <a:t>Arama</a:t>
            </a:r>
            <a:r>
              <a:rPr lang="en-US" dirty="0" smtClean="0"/>
              <a:t> </a:t>
            </a:r>
            <a:r>
              <a:rPr lang="en-US" dirty="0" err="1" smtClean="0"/>
              <a:t>Yapma</a:t>
            </a:r>
            <a:endParaRPr lang="en-US" dirty="0" smtClean="0"/>
          </a:p>
          <a:p>
            <a:r>
              <a:rPr lang="tr-TR" dirty="0"/>
              <a:t>İnternet çok miktarda bilgi </a:t>
            </a:r>
            <a:r>
              <a:rPr lang="tr-TR" dirty="0" smtClean="0"/>
              <a:t>içeri</a:t>
            </a:r>
            <a:r>
              <a:rPr lang="en-US" dirty="0" smtClean="0"/>
              <a:t>r</a:t>
            </a:r>
            <a:r>
              <a:rPr lang="tr-TR" dirty="0" smtClean="0"/>
              <a:t> </a:t>
            </a:r>
            <a:r>
              <a:rPr lang="tr-TR" dirty="0"/>
              <a:t>ancak aranılanı bulma konusunda zorluk yaşanabilir. Arama motorları kullanarak bilgi edinmek istenilen konu hakkında arama yapılabilir. Arama motorundaki metin kutusuna aramak istenilen konu hakkında anahtar kelimeler girerek arama işlemi yapılır. Arama yapmadaki püf nokta aranılan bilgideki anahtar kelimeleri iyi seçmekten geçmektedir. Çünkü amaç parçayı bulup bütüne gitmektir. </a:t>
            </a:r>
          </a:p>
        </p:txBody>
      </p:sp>
    </p:spTree>
    <p:extLst>
      <p:ext uri="{BB962C8B-B14F-4D97-AF65-F5344CB8AC3E}">
        <p14:creationId xmlns:p14="http://schemas.microsoft.com/office/powerpoint/2010/main" val="17477394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smtClean="0"/>
              <a:t>WEB TARAYICI</a:t>
            </a:r>
            <a:br>
              <a:rPr lang="en-US" dirty="0" smtClean="0"/>
            </a:br>
            <a:r>
              <a:rPr lang="en-US" dirty="0" err="1" smtClean="0"/>
              <a:t>Arama</a:t>
            </a:r>
            <a:r>
              <a:rPr lang="en-US" dirty="0" smtClean="0"/>
              <a:t> </a:t>
            </a:r>
            <a:r>
              <a:rPr lang="en-US" dirty="0" err="1" smtClean="0"/>
              <a:t>Seçenekleri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165139220"/>
              </p:ext>
            </p:extLst>
          </p:nvPr>
        </p:nvGraphicFramePr>
        <p:xfrm>
          <a:off x="539552" y="1844824"/>
          <a:ext cx="8136904" cy="4536506"/>
        </p:xfrm>
        <a:graphic>
          <a:graphicData uri="http://schemas.openxmlformats.org/drawingml/2006/table">
            <a:tbl>
              <a:tblPr firstRow="1" firstCol="1" bandRow="1"/>
              <a:tblGrid>
                <a:gridCol w="926159"/>
                <a:gridCol w="7210745"/>
              </a:tblGrid>
              <a:tr h="680476">
                <a:tc>
                  <a:txBody>
                    <a:bodyPr/>
                    <a:lstStyle/>
                    <a:p>
                      <a:pPr algn="ctr">
                        <a:spcAft>
                          <a:spcPts val="0"/>
                        </a:spcAft>
                      </a:pPr>
                      <a:r>
                        <a:rPr lang="tr-TR" sz="1100" b="1">
                          <a:effectLst/>
                          <a:latin typeface="Times New Roman"/>
                          <a:ea typeface="MS Mincho"/>
                        </a:rPr>
                        <a:t>ve/veya</a:t>
                      </a:r>
                      <a:endParaRPr lang="tr-TR" sz="1100">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100">
                          <a:effectLst/>
                          <a:latin typeface="Times New Roman"/>
                          <a:ea typeface="MS Mincho"/>
                        </a:rPr>
                        <a:t>Birden fazla sözcük verildiğinde bütün kelimelerin geçtiği sayfaları bulabilmek için </a:t>
                      </a:r>
                      <a:r>
                        <a:rPr lang="tr-TR" sz="1100" b="1">
                          <a:effectLst/>
                          <a:latin typeface="Times New Roman"/>
                          <a:ea typeface="MS Mincho"/>
                        </a:rPr>
                        <a:t>ve  </a:t>
                      </a:r>
                      <a:r>
                        <a:rPr lang="tr-TR" sz="1100">
                          <a:effectLst/>
                          <a:latin typeface="Times New Roman"/>
                          <a:ea typeface="MS Mincho"/>
                        </a:rPr>
                        <a:t>kelimelerin herhangi birisinin geçtiği sayfalar için ise </a:t>
                      </a:r>
                      <a:r>
                        <a:rPr lang="tr-TR" sz="1100" b="1">
                          <a:effectLst/>
                          <a:latin typeface="Times New Roman"/>
                          <a:ea typeface="MS Mincho"/>
                        </a:rPr>
                        <a:t>veya</a:t>
                      </a:r>
                      <a:r>
                        <a:rPr lang="tr-TR" sz="1100">
                          <a:effectLst/>
                          <a:latin typeface="Times New Roman"/>
                          <a:ea typeface="MS Mincho"/>
                        </a:rPr>
                        <a:t> operatörü kullanılır.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7301">
                <a:tc>
                  <a:txBody>
                    <a:bodyPr/>
                    <a:lstStyle/>
                    <a:p>
                      <a:pPr algn="ctr">
                        <a:spcAft>
                          <a:spcPts val="0"/>
                        </a:spcAft>
                      </a:pPr>
                      <a:r>
                        <a:rPr lang="tr-TR" sz="1100" b="1">
                          <a:effectLst/>
                          <a:latin typeface="Times New Roman"/>
                          <a:ea typeface="MS Mincho"/>
                        </a:rPr>
                        <a:t>+</a:t>
                      </a:r>
                      <a:endParaRPr lang="tr-TR" sz="1100">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100">
                          <a:effectLst/>
                          <a:latin typeface="Times New Roman"/>
                          <a:ea typeface="MS Mincho"/>
                        </a:rPr>
                        <a:t>Arama sonuçlarından elde edilecek olan web sayfasında mutlaka bulunması gereken kelimeleri göstermeye yarar. “</a:t>
                      </a:r>
                      <a:r>
                        <a:rPr lang="tr-TR" sz="1100" b="1">
                          <a:effectLst/>
                          <a:latin typeface="Times New Roman"/>
                          <a:ea typeface="MS Mincho"/>
                        </a:rPr>
                        <a:t>Bilişim+Teknolojileri”</a:t>
                      </a:r>
                      <a:r>
                        <a:rPr lang="tr-TR" sz="1100">
                          <a:effectLst/>
                          <a:latin typeface="Times New Roman"/>
                          <a:ea typeface="MS Mincho"/>
                        </a:rPr>
                        <a:t> arama metni sadece bilişim geçen sayfalara bakar, bu sayfalarda teknolojileri kelimesi de olabilir.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476">
                <a:tc>
                  <a:txBody>
                    <a:bodyPr/>
                    <a:lstStyle/>
                    <a:p>
                      <a:pPr algn="ctr">
                        <a:spcAft>
                          <a:spcPts val="0"/>
                        </a:spcAft>
                      </a:pPr>
                      <a:r>
                        <a:rPr lang="tr-TR" sz="1100" b="1">
                          <a:effectLst/>
                          <a:latin typeface="Times New Roman"/>
                          <a:ea typeface="MS Mincho"/>
                        </a:rPr>
                        <a:t>“</a:t>
                      </a:r>
                      <a:endParaRPr lang="tr-TR" sz="1100">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100">
                          <a:effectLst/>
                          <a:latin typeface="Times New Roman"/>
                          <a:ea typeface="MS Mincho"/>
                        </a:rPr>
                        <a:t>Tam olarak yazılan sıradaki kelimeleri bulup getirir. </a:t>
                      </a:r>
                      <a:r>
                        <a:rPr lang="tr-TR" sz="1100" b="1">
                          <a:effectLst/>
                          <a:latin typeface="Times New Roman"/>
                          <a:ea typeface="MS Mincho"/>
                        </a:rPr>
                        <a:t>“Bilişim Teknolojileri” </a:t>
                      </a:r>
                      <a:r>
                        <a:rPr lang="tr-TR" sz="1100">
                          <a:effectLst/>
                          <a:latin typeface="Times New Roman"/>
                          <a:ea typeface="MS Mincho"/>
                        </a:rPr>
                        <a:t>arama metni içinde tam olarak bilişim teknolojileri yazan sayfaları bulur. Bir yerde bilişim bir yerde teknolojileri yazan sayfalar dikkate alınmaz.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476">
                <a:tc>
                  <a:txBody>
                    <a:bodyPr/>
                    <a:lstStyle/>
                    <a:p>
                      <a:pPr algn="ctr">
                        <a:spcAft>
                          <a:spcPts val="0"/>
                        </a:spcAft>
                      </a:pPr>
                      <a:r>
                        <a:rPr lang="tr-TR" sz="1100" b="1">
                          <a:effectLst/>
                          <a:latin typeface="Times New Roman"/>
                          <a:ea typeface="MS Mincho"/>
                        </a:rPr>
                        <a:t>-</a:t>
                      </a:r>
                      <a:endParaRPr lang="tr-TR" sz="1100">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100">
                          <a:effectLst/>
                          <a:latin typeface="Times New Roman"/>
                          <a:ea typeface="MS Mincho"/>
                        </a:rPr>
                        <a:t>Arama sonuçlarından elde edilecek olan web sayfasında bulunmayacak kelimeleri göstermeye yarar. </a:t>
                      </a:r>
                      <a:r>
                        <a:rPr lang="tr-TR" sz="1100" b="1">
                          <a:effectLst/>
                          <a:latin typeface="Times New Roman"/>
                          <a:ea typeface="MS Mincho"/>
                        </a:rPr>
                        <a:t>“Bilişim Teknolojileri”-Bilişim</a:t>
                      </a:r>
                      <a:r>
                        <a:rPr lang="tr-TR" sz="1100">
                          <a:effectLst/>
                          <a:latin typeface="Times New Roman"/>
                          <a:ea typeface="MS Mincho"/>
                        </a:rPr>
                        <a:t> arama metni sonucu içinde bilişim teknolojileri olup bilişim olmayan sayfalar gelir.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476">
                <a:tc>
                  <a:txBody>
                    <a:bodyPr/>
                    <a:lstStyle/>
                    <a:p>
                      <a:pPr algn="ctr">
                        <a:spcAft>
                          <a:spcPts val="0"/>
                        </a:spcAft>
                      </a:pPr>
                      <a:r>
                        <a:rPr lang="tr-TR" sz="1100" b="1">
                          <a:effectLst/>
                          <a:latin typeface="Times New Roman"/>
                          <a:ea typeface="MS Mincho"/>
                        </a:rPr>
                        <a:t>( )</a:t>
                      </a:r>
                      <a:endParaRPr lang="tr-TR" sz="1100">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100">
                          <a:effectLst/>
                          <a:latin typeface="Times New Roman"/>
                          <a:ea typeface="MS Mincho"/>
                        </a:rPr>
                        <a:t>Arama işleçlerini gruplamak için kullanılır. </a:t>
                      </a:r>
                      <a:r>
                        <a:rPr lang="tr-TR" sz="1100" b="1">
                          <a:effectLst/>
                          <a:latin typeface="Times New Roman"/>
                          <a:ea typeface="MS Mincho"/>
                        </a:rPr>
                        <a:t>İskilip (yemekleri veya evleri) </a:t>
                      </a:r>
                      <a:r>
                        <a:rPr lang="tr-TR" sz="1100">
                          <a:effectLst/>
                          <a:latin typeface="Times New Roman"/>
                          <a:ea typeface="MS Mincho"/>
                        </a:rPr>
                        <a:t>arama metni sonucunda hem İskilip yemekleri hem de İskilip evleri geçen sayfalar bulunur.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7301">
                <a:tc>
                  <a:txBody>
                    <a:bodyPr/>
                    <a:lstStyle/>
                    <a:p>
                      <a:pPr algn="ctr">
                        <a:spcAft>
                          <a:spcPts val="0"/>
                        </a:spcAft>
                      </a:pPr>
                      <a:r>
                        <a:rPr lang="tr-TR" sz="1100" b="1">
                          <a:effectLst/>
                          <a:latin typeface="Times New Roman"/>
                          <a:ea typeface="MS Mincho"/>
                        </a:rPr>
                        <a:t>*</a:t>
                      </a:r>
                      <a:endParaRPr lang="tr-TR" sz="1100">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100" dirty="0">
                          <a:effectLst/>
                          <a:latin typeface="Times New Roman"/>
                          <a:ea typeface="MS Mincho"/>
                        </a:rPr>
                        <a:t>Aynı bilgisayar dosyalarında olduğu gibi genelleme yapmak için kullanılabilir. Mesela "Göz*" denildiğinde "Göz" harfleri ile başlayan kelimeleri arar. Bu durumda "Göz" kelimesi dışında, "Gözlük", "Gözde", vb. kelimelerin de geçtiği sayfaların listesi sıralanır.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282168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WEB TARAYICI</a:t>
            </a:r>
            <a:endParaRPr lang="tr-TR" dirty="0"/>
          </a:p>
        </p:txBody>
      </p:sp>
      <p:sp>
        <p:nvSpPr>
          <p:cNvPr id="3" name="İçerik Yer Tutucusu 2"/>
          <p:cNvSpPr>
            <a:spLocks noGrp="1"/>
          </p:cNvSpPr>
          <p:nvPr>
            <p:ph idx="1"/>
          </p:nvPr>
        </p:nvSpPr>
        <p:spPr/>
        <p:txBody>
          <a:bodyPr>
            <a:normAutofit/>
          </a:bodyPr>
          <a:lstStyle/>
          <a:p>
            <a:r>
              <a:rPr lang="en-US" dirty="0" err="1" smtClean="0"/>
              <a:t>Resim</a:t>
            </a:r>
            <a:r>
              <a:rPr lang="en-US" dirty="0" smtClean="0"/>
              <a:t> </a:t>
            </a:r>
            <a:r>
              <a:rPr lang="en-US" dirty="0" err="1" smtClean="0"/>
              <a:t>veya</a:t>
            </a:r>
            <a:r>
              <a:rPr lang="en-US" dirty="0" smtClean="0"/>
              <a:t> </a:t>
            </a:r>
            <a:r>
              <a:rPr lang="en-US" dirty="0" err="1" smtClean="0"/>
              <a:t>Metin</a:t>
            </a:r>
            <a:r>
              <a:rPr lang="en-US" dirty="0" smtClean="0"/>
              <a:t> </a:t>
            </a:r>
            <a:r>
              <a:rPr lang="en-US" dirty="0" err="1" smtClean="0"/>
              <a:t>Kaydetme</a:t>
            </a:r>
            <a:endParaRPr lang="en-US" dirty="0" smtClean="0"/>
          </a:p>
          <a:p>
            <a:pPr marL="0" indent="0">
              <a:buNone/>
            </a:pPr>
            <a:r>
              <a:rPr lang="tr-TR" dirty="0"/>
              <a:t>Yapılacak işlem kaydedilmek istenilen resmin üzerine gelerek farenin sağ tuşuna tıklamak olacaktır. Bu işlem sonrasında ekrana gelen pencerede </a:t>
            </a:r>
            <a:r>
              <a:rPr lang="tr-TR" b="1" dirty="0"/>
              <a:t>resmi farklı kaydet</a:t>
            </a:r>
            <a:r>
              <a:rPr lang="tr-TR" dirty="0"/>
              <a:t> komutu tıklanarak kaydetme penceresinin ekrana geldiği görülecektir. Bu pencerede kaydetme konumu ve dosya adı belirledikten sonra kaydet butonuna tıklanarak kaydetme işlemi bitirilmiş olunur</a:t>
            </a:r>
          </a:p>
        </p:txBody>
      </p:sp>
    </p:spTree>
    <p:extLst>
      <p:ext uri="{BB962C8B-B14F-4D97-AF65-F5344CB8AC3E}">
        <p14:creationId xmlns:p14="http://schemas.microsoft.com/office/powerpoint/2010/main" val="7080168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smtClean="0"/>
              <a:t>WEB TARAYICI</a:t>
            </a:r>
            <a:endParaRPr lang="tr-TR"/>
          </a:p>
        </p:txBody>
      </p:sp>
      <p:sp>
        <p:nvSpPr>
          <p:cNvPr id="3" name="İçerik Yer Tutucusu 2"/>
          <p:cNvSpPr>
            <a:spLocks noGrp="1"/>
          </p:cNvSpPr>
          <p:nvPr>
            <p:ph idx="1"/>
          </p:nvPr>
        </p:nvSpPr>
        <p:spPr/>
        <p:txBody>
          <a:bodyPr>
            <a:normAutofit fontScale="85000" lnSpcReduction="20000"/>
          </a:bodyPr>
          <a:lstStyle/>
          <a:p>
            <a:r>
              <a:rPr lang="en-US" dirty="0" err="1" smtClean="0"/>
              <a:t>Özet</a:t>
            </a:r>
            <a:r>
              <a:rPr lang="en-US" dirty="0" smtClean="0"/>
              <a:t> </a:t>
            </a:r>
            <a:r>
              <a:rPr lang="en-US" dirty="0" err="1" smtClean="0"/>
              <a:t>Akışları</a:t>
            </a:r>
            <a:endParaRPr lang="en-US" dirty="0" smtClean="0"/>
          </a:p>
          <a:p>
            <a:pPr marL="0" indent="0">
              <a:buNone/>
            </a:pPr>
            <a:r>
              <a:rPr lang="tr-TR" dirty="0"/>
              <a:t>RSS akışları, XML akışları, dağıtılmış içerik veya web akışları olarak da bilinen özet akışları, bir web sitesi tarafından yayımlanan sık güncelleştirilen içeriği kapsar. Özet akışları genellikle haber ve web günlüğü web sitelerinde kullanılır ancak resim, ses veya video gibi başka dijital içerik türlerinin dağıtılmasında da kullanılır. Özet akışları bilgisayardan veya MP3 çalardan dinlenebilecek ses içeriklerinin (genellikle MP3 biçiminde) dağıtılmasında da kullanılır. Bu terim </a:t>
            </a:r>
            <a:r>
              <a:rPr lang="tr-TR" b="1" dirty="0" err="1"/>
              <a:t>podcasting</a:t>
            </a:r>
            <a:r>
              <a:rPr lang="tr-TR" dirty="0"/>
              <a:t> olarak adlandırılır.</a:t>
            </a:r>
          </a:p>
          <a:p>
            <a:pPr marL="0" indent="0">
              <a:buNone/>
            </a:pPr>
            <a:endParaRPr lang="tr-TR" dirty="0"/>
          </a:p>
          <a:p>
            <a:pPr marL="0" indent="0">
              <a:buNone/>
            </a:pPr>
            <a:r>
              <a:rPr lang="tr-TR" dirty="0"/>
              <a:t>RSS, genellikle haber sağlayıcıları </a:t>
            </a:r>
            <a:r>
              <a:rPr lang="tr-TR" dirty="0" err="1"/>
              <a:t>bloglar</a:t>
            </a:r>
            <a:r>
              <a:rPr lang="tr-TR" dirty="0"/>
              <a:t> ve </a:t>
            </a:r>
            <a:r>
              <a:rPr lang="tr-TR" dirty="0" err="1"/>
              <a:t>podcastlar</a:t>
            </a:r>
            <a:r>
              <a:rPr lang="tr-TR" dirty="0"/>
              <a:t> tarafından kullanılan, yeni eklenen içeriğin kolaylıkla takip edilmesini sağlayan özel bir XML dosya formatıdır. Kullandığı dosya biçimleri </a:t>
            </a:r>
            <a:r>
              <a:rPr lang="tr-TR" b="1" dirty="0"/>
              <a:t>.</a:t>
            </a:r>
            <a:r>
              <a:rPr lang="tr-TR" b="1" dirty="0" err="1"/>
              <a:t>rss</a:t>
            </a:r>
            <a:r>
              <a:rPr lang="tr-TR" dirty="0"/>
              <a:t> ve </a:t>
            </a:r>
            <a:r>
              <a:rPr lang="tr-TR" b="1" dirty="0"/>
              <a:t>.</a:t>
            </a:r>
            <a:r>
              <a:rPr lang="tr-TR" b="1" dirty="0" err="1"/>
              <a:t>xml</a:t>
            </a:r>
            <a:r>
              <a:rPr lang="tr-TR" dirty="0" err="1"/>
              <a:t>'dir</a:t>
            </a:r>
            <a:r>
              <a:rPr lang="tr-TR" dirty="0"/>
              <a:t>.</a:t>
            </a:r>
          </a:p>
          <a:p>
            <a:pPr marL="0" indent="0">
              <a:buNone/>
            </a:pPr>
            <a:endParaRPr lang="tr-TR" dirty="0"/>
          </a:p>
        </p:txBody>
      </p:sp>
    </p:spTree>
    <p:extLst>
      <p:ext uri="{BB962C8B-B14F-4D97-AF65-F5344CB8AC3E}">
        <p14:creationId xmlns:p14="http://schemas.microsoft.com/office/powerpoint/2010/main" val="15850696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Web </a:t>
            </a:r>
            <a:r>
              <a:rPr lang="en-US" dirty="0" err="1" smtClean="0"/>
              <a:t>Tarayıcı</a:t>
            </a:r>
            <a:r>
              <a:rPr lang="en-US" dirty="0" smtClean="0"/>
              <a:t> </a:t>
            </a:r>
            <a:r>
              <a:rPr lang="en-US" dirty="0" err="1" smtClean="0"/>
              <a:t>Seçenekleri</a:t>
            </a:r>
            <a:endParaRPr lang="tr-TR" dirty="0"/>
          </a:p>
        </p:txBody>
      </p:sp>
      <p:sp>
        <p:nvSpPr>
          <p:cNvPr id="3" name="İçerik Yer Tutucusu 2"/>
          <p:cNvSpPr>
            <a:spLocks noGrp="1"/>
          </p:cNvSpPr>
          <p:nvPr>
            <p:ph idx="1"/>
          </p:nvPr>
        </p:nvSpPr>
        <p:spPr/>
        <p:txBody>
          <a:bodyPr/>
          <a:lstStyle/>
          <a:p>
            <a:r>
              <a:rPr lang="tr-TR" dirty="0"/>
              <a:t>Web tarayıcısının ayarları, araçlar menüsünde bulunan İnternet seçenekleri komutu verilerek yapılmaktadır.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212976"/>
            <a:ext cx="433387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5406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a:t>İNTERNET VE TEMEL UYGULAMALAR</a:t>
            </a:r>
            <a:endParaRPr lang="tr-TR" dirty="0"/>
          </a:p>
        </p:txBody>
      </p:sp>
      <p:sp>
        <p:nvSpPr>
          <p:cNvPr id="3" name="İçerik Yer Tutucusu 2"/>
          <p:cNvSpPr>
            <a:spLocks noGrp="1"/>
          </p:cNvSpPr>
          <p:nvPr>
            <p:ph idx="1"/>
          </p:nvPr>
        </p:nvSpPr>
        <p:spPr/>
        <p:txBody>
          <a:bodyPr>
            <a:normAutofit fontScale="77500" lnSpcReduction="20000"/>
          </a:bodyPr>
          <a:lstStyle/>
          <a:p>
            <a:pPr marL="0" indent="0">
              <a:buNone/>
            </a:pPr>
            <a:r>
              <a:rPr lang="tr-TR" dirty="0"/>
              <a:t>İnternet ile yapılabilecek şeylerden bazıları şunlardır:</a:t>
            </a:r>
          </a:p>
          <a:p>
            <a:pPr marL="0" indent="0">
              <a:buNone/>
            </a:pPr>
            <a:r>
              <a:rPr lang="x-none"/>
              <a:t> </a:t>
            </a:r>
            <a:endParaRPr lang="tr-TR" dirty="0"/>
          </a:p>
          <a:p>
            <a:pPr lvl="0"/>
            <a:r>
              <a:rPr lang="x-none"/>
              <a:t>İnternet üzerinden gazete okunup televizyon izlenebilir.</a:t>
            </a:r>
            <a:endParaRPr lang="tr-TR" dirty="0"/>
          </a:p>
          <a:p>
            <a:pPr lvl="0"/>
            <a:r>
              <a:rPr lang="x-none"/>
              <a:t>Dünyadaki herhangi bir kütüphaneye bağlanıp araştırma yapılabilir.</a:t>
            </a:r>
            <a:endParaRPr lang="tr-TR" dirty="0"/>
          </a:p>
          <a:p>
            <a:pPr lvl="0"/>
            <a:r>
              <a:rPr lang="x-none"/>
              <a:t>İnternette müzik dinlenebilir, İnternet üzerinden oyunlar oynanabilir.</a:t>
            </a:r>
            <a:endParaRPr lang="tr-TR" dirty="0"/>
          </a:p>
          <a:p>
            <a:pPr lvl="0"/>
            <a:r>
              <a:rPr lang="x-none"/>
              <a:t>İnternet üzerinden her türlü içerik paylaşılabilir.</a:t>
            </a:r>
            <a:endParaRPr lang="tr-TR" dirty="0"/>
          </a:p>
          <a:p>
            <a:pPr lvl="0"/>
            <a:r>
              <a:rPr lang="x-none"/>
              <a:t>Farklı kişilerle forumlarda yazışarak fikir alışverişi yapılabilir e-mail vb. yollarla iletişim kurulabilir</a:t>
            </a:r>
            <a:endParaRPr lang="tr-TR" dirty="0"/>
          </a:p>
          <a:p>
            <a:pPr lvl="0"/>
            <a:r>
              <a:rPr lang="x-none"/>
              <a:t>İnternet üzerinden bir üniversiteden mezun olunabilir.</a:t>
            </a:r>
            <a:endParaRPr lang="tr-TR" dirty="0"/>
          </a:p>
          <a:p>
            <a:pPr lvl="0"/>
            <a:r>
              <a:rPr lang="x-none"/>
              <a:t>İnternete kendi çektiğiniz bir film yüklenebilir.</a:t>
            </a:r>
            <a:endParaRPr lang="tr-TR" dirty="0"/>
          </a:p>
          <a:p>
            <a:pPr lvl="0"/>
            <a:r>
              <a:rPr lang="x-none"/>
              <a:t>İnternetten film izlenebilir, İnternet üzerinden alışveriş yapılabilir.</a:t>
            </a:r>
            <a:endParaRPr lang="tr-TR" dirty="0"/>
          </a:p>
          <a:p>
            <a:endParaRPr lang="tr-TR" dirty="0"/>
          </a:p>
        </p:txBody>
      </p:sp>
    </p:spTree>
    <p:extLst>
      <p:ext uri="{BB962C8B-B14F-4D97-AF65-F5344CB8AC3E}">
        <p14:creationId xmlns:p14="http://schemas.microsoft.com/office/powerpoint/2010/main" val="41705071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Web </a:t>
            </a:r>
            <a:r>
              <a:rPr lang="en-US" dirty="0" err="1" smtClean="0"/>
              <a:t>Tarayıcı</a:t>
            </a:r>
            <a:r>
              <a:rPr lang="en-US" dirty="0" smtClean="0"/>
              <a:t> </a:t>
            </a:r>
            <a:r>
              <a:rPr lang="en-US" dirty="0" err="1" smtClean="0"/>
              <a:t>Seçenekleri</a:t>
            </a:r>
            <a:endParaRPr lang="tr-TR" dirty="0"/>
          </a:p>
        </p:txBody>
      </p:sp>
      <p:sp>
        <p:nvSpPr>
          <p:cNvPr id="3" name="İçerik Yer Tutucusu 2"/>
          <p:cNvSpPr>
            <a:spLocks noGrp="1"/>
          </p:cNvSpPr>
          <p:nvPr>
            <p:ph idx="1"/>
          </p:nvPr>
        </p:nvSpPr>
        <p:spPr/>
        <p:txBody>
          <a:bodyPr/>
          <a:lstStyle/>
          <a:p>
            <a:r>
              <a:rPr lang="en-US" dirty="0" err="1" smtClean="0"/>
              <a:t>Giriş</a:t>
            </a:r>
            <a:r>
              <a:rPr lang="en-US" dirty="0" smtClean="0"/>
              <a:t> </a:t>
            </a:r>
            <a:r>
              <a:rPr lang="en-US" dirty="0" err="1" smtClean="0"/>
              <a:t>Sayfası</a:t>
            </a:r>
            <a:endParaRPr lang="en-US" dirty="0" smtClean="0"/>
          </a:p>
          <a:p>
            <a:pPr marL="0" indent="0">
              <a:buNone/>
            </a:pPr>
            <a:r>
              <a:rPr lang="tr-TR" dirty="0"/>
              <a:t>Genel sekmesinde tarayıcının giriş sayfası adresi belirlenmektedir. Buradaki metin kutusuna yazılacak web adresi İnternet tarayıcısı ilk açıldığında ekrana çıkacak olan sayfayı belirlemektedir</a:t>
            </a:r>
          </a:p>
        </p:txBody>
      </p:sp>
    </p:spTree>
    <p:extLst>
      <p:ext uri="{BB962C8B-B14F-4D97-AF65-F5344CB8AC3E}">
        <p14:creationId xmlns:p14="http://schemas.microsoft.com/office/powerpoint/2010/main" val="38004934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en-US" dirty="0" err="1" smtClean="0"/>
              <a:t>Giriş</a:t>
            </a:r>
            <a:r>
              <a:rPr lang="en-US" dirty="0" smtClean="0"/>
              <a:t> </a:t>
            </a:r>
            <a:r>
              <a:rPr lang="en-US" dirty="0" err="1" smtClean="0"/>
              <a:t>Sayfası</a:t>
            </a:r>
            <a:endParaRPr lang="tr-T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62476" y="2825119"/>
            <a:ext cx="3819048" cy="260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7454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en-US" dirty="0" err="1" smtClean="0"/>
              <a:t>Geçmiş</a:t>
            </a:r>
            <a:r>
              <a:rPr lang="en-US" dirty="0" smtClean="0"/>
              <a:t> </a:t>
            </a:r>
            <a:r>
              <a:rPr lang="en-US" dirty="0" err="1" smtClean="0"/>
              <a:t>Klasörü</a:t>
            </a:r>
            <a:r>
              <a:rPr lang="en-US" dirty="0" smtClean="0"/>
              <a:t> </a:t>
            </a:r>
            <a:r>
              <a:rPr lang="en-US" dirty="0" err="1" smtClean="0"/>
              <a:t>İşlemleri</a:t>
            </a:r>
            <a:endParaRPr lang="tr-TR" dirty="0"/>
          </a:p>
        </p:txBody>
      </p:sp>
      <p:sp>
        <p:nvSpPr>
          <p:cNvPr id="4" name="İçerik Yer Tutucusu 3"/>
          <p:cNvSpPr>
            <a:spLocks noGrp="1"/>
          </p:cNvSpPr>
          <p:nvPr>
            <p:ph idx="1"/>
          </p:nvPr>
        </p:nvSpPr>
        <p:spPr>
          <a:xfrm>
            <a:off x="457200" y="980728"/>
            <a:ext cx="8229600" cy="5145435"/>
          </a:xfrm>
        </p:spPr>
        <p:txBody>
          <a:bodyPr/>
          <a:lstStyle/>
          <a:p>
            <a:r>
              <a:rPr lang="en-US" dirty="0"/>
              <a:t>K</a:t>
            </a:r>
            <a:r>
              <a:rPr lang="tr-TR" dirty="0" smtClean="0"/>
              <a:t>ayıt </a:t>
            </a:r>
            <a:r>
              <a:rPr lang="tr-TR" dirty="0"/>
              <a:t>altına alınmış geçmiş verileri </a:t>
            </a:r>
            <a:r>
              <a:rPr lang="tr-TR" b="1" dirty="0"/>
              <a:t>araçlar</a:t>
            </a:r>
            <a:r>
              <a:rPr lang="tr-TR" dirty="0"/>
              <a:t> menüsünde </a:t>
            </a:r>
            <a:r>
              <a:rPr lang="tr-TR" b="1" dirty="0"/>
              <a:t>İnternet seçenekleri</a:t>
            </a:r>
            <a:r>
              <a:rPr lang="tr-TR" dirty="0"/>
              <a:t> kısmında </a:t>
            </a:r>
            <a:r>
              <a:rPr lang="tr-TR" b="1" dirty="0"/>
              <a:t>gene</a:t>
            </a:r>
            <a:r>
              <a:rPr lang="tr-TR" dirty="0"/>
              <a:t>l sekmesi altında bulunan </a:t>
            </a:r>
            <a:r>
              <a:rPr lang="tr-TR" b="1" dirty="0" err="1"/>
              <a:t>gözatma</a:t>
            </a:r>
            <a:r>
              <a:rPr lang="tr-TR" b="1" dirty="0"/>
              <a:t> geçmişi</a:t>
            </a:r>
            <a:r>
              <a:rPr lang="tr-TR" dirty="0"/>
              <a:t> bölümünden düzenlenebilir.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005203"/>
            <a:ext cx="5112568" cy="339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3541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err="1" smtClean="0"/>
              <a:t>Sekme</a:t>
            </a:r>
            <a:r>
              <a:rPr lang="en-US" dirty="0" smtClean="0"/>
              <a:t> </a:t>
            </a:r>
            <a:r>
              <a:rPr lang="en-US" dirty="0" err="1" smtClean="0"/>
              <a:t>Ayarları</a:t>
            </a:r>
            <a:endParaRPr lang="tr-TR" dirty="0"/>
          </a:p>
        </p:txBody>
      </p:sp>
      <p:sp>
        <p:nvSpPr>
          <p:cNvPr id="3" name="İçerik Yer Tutucusu 2"/>
          <p:cNvSpPr>
            <a:spLocks noGrp="1"/>
          </p:cNvSpPr>
          <p:nvPr>
            <p:ph idx="1"/>
          </p:nvPr>
        </p:nvSpPr>
        <p:spPr/>
        <p:txBody>
          <a:bodyPr/>
          <a:lstStyle/>
          <a:p>
            <a:r>
              <a:rPr lang="en-US" dirty="0"/>
              <a:t>S</a:t>
            </a:r>
            <a:r>
              <a:rPr lang="tr-TR" dirty="0" smtClean="0"/>
              <a:t>ekmeler </a:t>
            </a:r>
            <a:r>
              <a:rPr lang="tr-TR" dirty="0"/>
              <a:t>ile ilgili yapılacak değişiklikler </a:t>
            </a:r>
            <a:r>
              <a:rPr lang="tr-TR" b="1" dirty="0"/>
              <a:t>araçla</a:t>
            </a:r>
            <a:r>
              <a:rPr lang="tr-TR" dirty="0"/>
              <a:t>r menüsündeki </a:t>
            </a:r>
            <a:r>
              <a:rPr lang="tr-TR" b="1" dirty="0"/>
              <a:t>İnternet seçenekleri</a:t>
            </a:r>
            <a:r>
              <a:rPr lang="tr-TR" dirty="0"/>
              <a:t> kısmında </a:t>
            </a:r>
            <a:r>
              <a:rPr lang="tr-TR" b="1" dirty="0"/>
              <a:t>genel</a:t>
            </a:r>
            <a:r>
              <a:rPr lang="tr-TR" dirty="0"/>
              <a:t> sekmesi altında bulunan </a:t>
            </a:r>
            <a:r>
              <a:rPr lang="tr-TR" b="1" dirty="0"/>
              <a:t>sekmeler</a:t>
            </a:r>
            <a:r>
              <a:rPr lang="tr-TR" dirty="0"/>
              <a:t> bölümünden düzenlenebilir.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789040"/>
            <a:ext cx="414337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48904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err="1" smtClean="0"/>
              <a:t>Otomatik</a:t>
            </a:r>
            <a:r>
              <a:rPr lang="en-US" dirty="0" smtClean="0"/>
              <a:t> </a:t>
            </a:r>
            <a:r>
              <a:rPr lang="en-US" dirty="0" err="1" smtClean="0"/>
              <a:t>Tamamlama</a:t>
            </a:r>
            <a:r>
              <a:rPr lang="en-US" dirty="0" smtClean="0"/>
              <a:t> </a:t>
            </a:r>
            <a:r>
              <a:rPr lang="en-US" dirty="0" err="1" smtClean="0"/>
              <a:t>Ayarları</a:t>
            </a:r>
            <a:endParaRPr lang="tr-TR" dirty="0"/>
          </a:p>
        </p:txBody>
      </p:sp>
      <p:sp>
        <p:nvSpPr>
          <p:cNvPr id="3" name="İçerik Yer Tutucusu 2"/>
          <p:cNvSpPr>
            <a:spLocks noGrp="1"/>
          </p:cNvSpPr>
          <p:nvPr>
            <p:ph idx="1"/>
          </p:nvPr>
        </p:nvSpPr>
        <p:spPr/>
        <p:txBody>
          <a:bodyPr/>
          <a:lstStyle/>
          <a:p>
            <a:r>
              <a:rPr lang="tr-TR" dirty="0"/>
              <a:t>Otomatik tamamlama ayarı ise </a:t>
            </a:r>
            <a:r>
              <a:rPr lang="tr-TR" b="1" dirty="0"/>
              <a:t>araçlar</a:t>
            </a:r>
            <a:r>
              <a:rPr lang="tr-TR" dirty="0"/>
              <a:t> menüsünde </a:t>
            </a:r>
            <a:r>
              <a:rPr lang="tr-TR" b="1" dirty="0"/>
              <a:t>İnternet seçenekleri</a:t>
            </a:r>
            <a:r>
              <a:rPr lang="tr-TR" dirty="0"/>
              <a:t> kısmında </a:t>
            </a:r>
            <a:r>
              <a:rPr lang="tr-TR" b="1" dirty="0"/>
              <a:t>içerik</a:t>
            </a:r>
            <a:r>
              <a:rPr lang="tr-TR" dirty="0"/>
              <a:t> sekmesindeki bölümden yapılabilir.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284984"/>
            <a:ext cx="4717065"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7348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POSTA İŞLEMLERİ</a:t>
            </a:r>
            <a:endParaRPr lang="tr-TR" dirty="0"/>
          </a:p>
        </p:txBody>
      </p:sp>
      <p:sp>
        <p:nvSpPr>
          <p:cNvPr id="3" name="İçerik Yer Tutucusu 2"/>
          <p:cNvSpPr>
            <a:spLocks noGrp="1"/>
          </p:cNvSpPr>
          <p:nvPr>
            <p:ph idx="1"/>
          </p:nvPr>
        </p:nvSpPr>
        <p:spPr/>
        <p:txBody>
          <a:bodyPr/>
          <a:lstStyle/>
          <a:p>
            <a:r>
              <a:rPr lang="en-US" dirty="0" smtClean="0"/>
              <a:t>E-Posta </a:t>
            </a:r>
            <a:r>
              <a:rPr lang="en-US" dirty="0" err="1" smtClean="0"/>
              <a:t>Adresi</a:t>
            </a:r>
            <a:r>
              <a:rPr lang="en-US" dirty="0" smtClean="0"/>
              <a:t> Alma</a:t>
            </a:r>
          </a:p>
          <a:p>
            <a:pPr marL="0" indent="0">
              <a:buNone/>
            </a:pPr>
            <a:r>
              <a:rPr lang="tr-TR" dirty="0"/>
              <a:t>Elektronik posta adresi alma işlemi çok basit bir işlem hâline gelmiştir. İnternet servis sağlayıcı kuruluşlar web sayfalarına daha çok ziyaretçi çekebilmek amacıyla ücretsiz e-posta hesabı sağlamaktadır. E-posta adında da anlaşılacağı gibi elektronik ortamda alınmaktadır. </a:t>
            </a:r>
          </a:p>
        </p:txBody>
      </p:sp>
    </p:spTree>
    <p:extLst>
      <p:ext uri="{BB962C8B-B14F-4D97-AF65-F5344CB8AC3E}">
        <p14:creationId xmlns:p14="http://schemas.microsoft.com/office/powerpoint/2010/main" val="7527546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err="1" smtClean="0"/>
              <a:t>Örnek</a:t>
            </a:r>
            <a:r>
              <a:rPr lang="en-US" dirty="0" smtClean="0"/>
              <a:t> E-</a:t>
            </a:r>
            <a:r>
              <a:rPr lang="en-US" dirty="0" err="1" smtClean="0"/>
              <a:t>PostaAlma</a:t>
            </a:r>
            <a:r>
              <a:rPr lang="en-US" dirty="0" smtClean="0"/>
              <a:t> </a:t>
            </a:r>
            <a:r>
              <a:rPr lang="en-US" dirty="0" err="1" smtClean="0"/>
              <a:t>Sayfaları</a:t>
            </a:r>
            <a:endParaRPr lang="tr-TR"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204864"/>
            <a:ext cx="4923809" cy="231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187" t="8771" r="34625" b="23963"/>
          <a:stretch/>
        </p:blipFill>
        <p:spPr bwMode="auto">
          <a:xfrm>
            <a:off x="5508104" y="1700808"/>
            <a:ext cx="2859741" cy="3523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307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E-Posta Alma </a:t>
            </a:r>
            <a:r>
              <a:rPr lang="en-US" dirty="0" err="1" smtClean="0"/>
              <a:t>Sayfası</a:t>
            </a:r>
            <a:endParaRPr lang="tr-TR"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770656"/>
            <a:ext cx="4133333" cy="378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884" t="12054" r="26028" b="8991"/>
          <a:stretch/>
        </p:blipFill>
        <p:spPr bwMode="auto">
          <a:xfrm>
            <a:off x="4788024" y="1772816"/>
            <a:ext cx="3888432" cy="4007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72861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smtClean="0"/>
              <a:t>E-Posta </a:t>
            </a:r>
            <a:r>
              <a:rPr lang="en-US" dirty="0" err="1" smtClean="0"/>
              <a:t>Gönderme</a:t>
            </a:r>
            <a:r>
              <a:rPr lang="en-US" dirty="0" smtClean="0"/>
              <a:t>-Okuma-</a:t>
            </a:r>
            <a:r>
              <a:rPr lang="en-US" dirty="0" err="1" smtClean="0"/>
              <a:t>Silme</a:t>
            </a:r>
            <a:endParaRPr lang="tr-TR" dirty="0"/>
          </a:p>
        </p:txBody>
      </p:sp>
      <p:sp>
        <p:nvSpPr>
          <p:cNvPr id="3" name="İçerik Yer Tutucusu 2"/>
          <p:cNvSpPr>
            <a:spLocks noGrp="1"/>
          </p:cNvSpPr>
          <p:nvPr>
            <p:ph idx="1"/>
          </p:nvPr>
        </p:nvSpPr>
        <p:spPr/>
        <p:txBody>
          <a:bodyPr/>
          <a:lstStyle/>
          <a:p>
            <a:r>
              <a:rPr lang="tr-TR" dirty="0"/>
              <a:t>Alınmış olan e-posta adresi açılarak  e-posta yönetim merkezine ulaşılır. Burada e-postalar kontrol edilebilir, onlar okunabilir, gelen postalara cevap yazılabilir ve okunmuş postalar silinebilir.</a:t>
            </a:r>
          </a:p>
          <a:p>
            <a:pPr marL="0" indent="0">
              <a:buNone/>
            </a:pPr>
            <a:endParaRPr lang="tr-TR" dirty="0"/>
          </a:p>
        </p:txBody>
      </p:sp>
    </p:spTree>
    <p:extLst>
      <p:ext uri="{BB962C8B-B14F-4D97-AF65-F5344CB8AC3E}">
        <p14:creationId xmlns:p14="http://schemas.microsoft.com/office/powerpoint/2010/main" val="29212759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E-Posta </a:t>
            </a:r>
            <a:r>
              <a:rPr lang="en-US" dirty="0" err="1" smtClean="0"/>
              <a:t>Yönetim</a:t>
            </a:r>
            <a:r>
              <a:rPr lang="en-US" dirty="0" smtClean="0"/>
              <a:t> </a:t>
            </a:r>
            <a:r>
              <a:rPr lang="en-US" dirty="0" err="1" smtClean="0"/>
              <a:t>Penceresi</a:t>
            </a:r>
            <a:endParaRPr lang="tr-TR"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772816"/>
            <a:ext cx="6840760" cy="378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289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a:t>İNTERNET VE TEMEL UYGULAMALAR</a:t>
            </a:r>
            <a:endParaRPr lang="tr-TR" dirty="0"/>
          </a:p>
        </p:txBody>
      </p:sp>
      <p:sp>
        <p:nvSpPr>
          <p:cNvPr id="3" name="İçerik Yer Tutucusu 2"/>
          <p:cNvSpPr>
            <a:spLocks noGrp="1"/>
          </p:cNvSpPr>
          <p:nvPr>
            <p:ph idx="1"/>
          </p:nvPr>
        </p:nvSpPr>
        <p:spPr/>
        <p:txBody>
          <a:bodyPr>
            <a:normAutofit fontScale="77500" lnSpcReduction="20000"/>
          </a:bodyPr>
          <a:lstStyle/>
          <a:p>
            <a:pPr marL="0" indent="0">
              <a:buNone/>
            </a:pPr>
            <a:r>
              <a:rPr lang="en-US" dirty="0" smtClean="0"/>
              <a:t>Internet </a:t>
            </a:r>
            <a:r>
              <a:rPr lang="tr-TR" dirty="0" smtClean="0"/>
              <a:t>uygun </a:t>
            </a:r>
            <a:r>
              <a:rPr lang="tr-TR" dirty="0"/>
              <a:t>bir şekilde kullanılmadığında İnternet istenmeyen sonuçlarda doğurmaktadır. İnternet kullanımından ortaya çıkabilecek birkaç sonuç ise şöyledir:</a:t>
            </a:r>
          </a:p>
          <a:p>
            <a:pPr marL="0" indent="0">
              <a:buNone/>
            </a:pPr>
            <a:endParaRPr lang="tr-TR" dirty="0"/>
          </a:p>
          <a:p>
            <a:pPr lvl="0"/>
            <a:r>
              <a:rPr lang="x-none"/>
              <a:t>Asosyallik: Uzun süre bilgisayar kullanımları ile hem çocuklar hem yetişkinler sosyal yaşamdan uzaklaşarak asosyalleşmektedirler. </a:t>
            </a:r>
            <a:endParaRPr lang="tr-TR" dirty="0"/>
          </a:p>
          <a:p>
            <a:pPr lvl="0"/>
            <a:r>
              <a:rPr lang="x-none"/>
              <a:t>Fiziksel zararlar: Uzun süren İnternet kullanımları sürecinde uygunsuz duruş konumu ile fiziksel zararlara uğranabilmektedir. </a:t>
            </a:r>
            <a:endParaRPr lang="tr-TR" dirty="0"/>
          </a:p>
          <a:p>
            <a:pPr lvl="0"/>
            <a:r>
              <a:rPr lang="x-none"/>
              <a:t>İnternet oyunları: Şiddet içeren ya da bağımlılık yapan oyunlar ile ya şiddete eğilim veya uzun süren oyun oynama alışkanlıkları oluşabilmektedir. </a:t>
            </a:r>
            <a:endParaRPr lang="tr-TR" dirty="0"/>
          </a:p>
          <a:p>
            <a:pPr lvl="0"/>
            <a:r>
              <a:rPr lang="x-none"/>
              <a:t>Kişisel bilgi hırsızlığı: E-ticaret ve e-banka işlemlerinin yaygınlaşmasından sonra kişisel bilgilerin çalınması yolu ile banka hesaplarının kontrolü ve boşaltılması gibi olaylar gerçekleşmektedir. </a:t>
            </a:r>
            <a:endParaRPr lang="tr-TR" dirty="0"/>
          </a:p>
          <a:p>
            <a:endParaRPr lang="tr-TR" dirty="0"/>
          </a:p>
        </p:txBody>
      </p:sp>
    </p:spTree>
    <p:extLst>
      <p:ext uri="{BB962C8B-B14F-4D97-AF65-F5344CB8AC3E}">
        <p14:creationId xmlns:p14="http://schemas.microsoft.com/office/powerpoint/2010/main" val="18085939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E-Posta </a:t>
            </a:r>
            <a:r>
              <a:rPr lang="en-US" dirty="0" err="1" smtClean="0"/>
              <a:t>Yazım</a:t>
            </a:r>
            <a:r>
              <a:rPr lang="en-US" dirty="0" smtClean="0"/>
              <a:t> </a:t>
            </a:r>
            <a:r>
              <a:rPr lang="en-US" dirty="0" err="1" smtClean="0"/>
              <a:t>Penceresi</a:t>
            </a:r>
            <a:endParaRPr lang="tr-TR"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72000" y="2363215"/>
            <a:ext cx="4600000" cy="353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787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E-Posta Yanıtlama ve İletme</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57714" y="2758453"/>
            <a:ext cx="5228571" cy="27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0104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E-Posta </a:t>
            </a:r>
            <a:r>
              <a:rPr lang="en-US" dirty="0" err="1" smtClean="0"/>
              <a:t>Gönderme</a:t>
            </a:r>
            <a:endParaRPr lang="tr-TR"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43428" y="2553691"/>
            <a:ext cx="5057143" cy="315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9039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E-Posta Ayarlarını Güncelleştirme</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14857" y="2529881"/>
            <a:ext cx="5114286" cy="32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8094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E-POSTA YÖNETİM YAZILIMI</a:t>
            </a:r>
            <a:endParaRPr lang="tr-TR" dirty="0"/>
          </a:p>
        </p:txBody>
      </p:sp>
      <p:sp>
        <p:nvSpPr>
          <p:cNvPr id="3" name="İçerik Yer Tutucusu 2"/>
          <p:cNvSpPr>
            <a:spLocks noGrp="1"/>
          </p:cNvSpPr>
          <p:nvPr>
            <p:ph idx="1"/>
          </p:nvPr>
        </p:nvSpPr>
        <p:spPr/>
        <p:txBody>
          <a:bodyPr/>
          <a:lstStyle/>
          <a:p>
            <a:r>
              <a:rPr lang="en-US" dirty="0" smtClean="0"/>
              <a:t>E-Posta </a:t>
            </a:r>
            <a:r>
              <a:rPr lang="en-US" dirty="0" err="1" smtClean="0"/>
              <a:t>Oluşturma</a:t>
            </a:r>
            <a:r>
              <a:rPr lang="en-US" dirty="0" smtClean="0"/>
              <a:t> ve </a:t>
            </a:r>
            <a:r>
              <a:rPr lang="en-US" dirty="0" err="1" smtClean="0"/>
              <a:t>Yönetme</a:t>
            </a:r>
            <a:endParaRPr lang="en-US" dirty="0" smtClean="0"/>
          </a:p>
          <a:p>
            <a:pPr marL="0" indent="0">
              <a:buNone/>
            </a:pPr>
            <a:r>
              <a:rPr lang="tr-TR" dirty="0"/>
              <a:t>E-posta yönetim yazılımları, işlerin daha düzenli hâle getirilmesi, bilgi alışverişinin yapılması, toplantıların ve randevuların düzenlenmesi, aynı anda birkaç e-posta adresinin kontrol edilmesi gibi birçok işi masaüstüne getiren programlardır. </a:t>
            </a:r>
          </a:p>
          <a:p>
            <a:pPr marL="0" indent="0">
              <a:buNone/>
            </a:pPr>
            <a:endParaRPr lang="tr-TR" dirty="0"/>
          </a:p>
        </p:txBody>
      </p:sp>
    </p:spTree>
    <p:extLst>
      <p:ext uri="{BB962C8B-B14F-4D97-AF65-F5344CB8AC3E}">
        <p14:creationId xmlns:p14="http://schemas.microsoft.com/office/powerpoint/2010/main" val="31274258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E-Posta </a:t>
            </a:r>
            <a:r>
              <a:rPr lang="en-US" dirty="0" err="1" smtClean="0"/>
              <a:t>Hesabını</a:t>
            </a:r>
            <a:r>
              <a:rPr lang="en-US" dirty="0" smtClean="0"/>
              <a:t> </a:t>
            </a:r>
            <a:r>
              <a:rPr lang="en-US" dirty="0" err="1" smtClean="0"/>
              <a:t>Yapılandırma</a:t>
            </a:r>
            <a:endParaRPr lang="tr-TR" dirty="0"/>
          </a:p>
        </p:txBody>
      </p:sp>
      <p:sp>
        <p:nvSpPr>
          <p:cNvPr id="3" name="İçerik Yer Tutucusu 2"/>
          <p:cNvSpPr>
            <a:spLocks noGrp="1"/>
          </p:cNvSpPr>
          <p:nvPr>
            <p:ph idx="1"/>
          </p:nvPr>
        </p:nvSpPr>
        <p:spPr/>
        <p:txBody>
          <a:bodyPr>
            <a:normAutofit/>
          </a:bodyPr>
          <a:lstStyle/>
          <a:p>
            <a:r>
              <a:rPr lang="tr-TR" dirty="0"/>
              <a:t>E-posta yönetim programlarını kullanmak için e-posta adresini yönetim yazılımına tanıtmak gerekir. Bir önceki öğrenme faaliyetinde e-posta adresi alındığı kabul edilerek e-postayı yönetim programında tanımlama işlemi gerçekleştirilsin. E-posta yönetim yazılımı programı açılır. E-posta yazılım programları ilk çalıştırıldığında eğer bir e-posta adresi daha önce tanımlanmamış ise kullanıcıdan e-posta adresini tanımlamasını ister. E-posta yönetim programında dosya menüsüne tıklanır. </a:t>
            </a:r>
          </a:p>
        </p:txBody>
      </p:sp>
    </p:spTree>
    <p:extLst>
      <p:ext uri="{BB962C8B-B14F-4D97-AF65-F5344CB8AC3E}">
        <p14:creationId xmlns:p14="http://schemas.microsoft.com/office/powerpoint/2010/main" val="25226706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052736"/>
            <a:ext cx="820891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1255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8355425"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3264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62476" y="2853691"/>
            <a:ext cx="5219048" cy="255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9826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E-Posta Hesabını Kaldırma ve Güncelleştirme</a:t>
            </a:r>
          </a:p>
        </p:txBody>
      </p:sp>
      <p:sp>
        <p:nvSpPr>
          <p:cNvPr id="3" name="İçerik Yer Tutucusu 2"/>
          <p:cNvSpPr>
            <a:spLocks noGrp="1"/>
          </p:cNvSpPr>
          <p:nvPr>
            <p:ph idx="1"/>
          </p:nvPr>
        </p:nvSpPr>
        <p:spPr/>
        <p:txBody>
          <a:bodyPr/>
          <a:lstStyle/>
          <a:p>
            <a:r>
              <a:rPr lang="tr-TR" dirty="0"/>
              <a:t>Oluşturulan hesabı güncellemek veya kaldırmak </a:t>
            </a:r>
            <a:r>
              <a:rPr lang="tr-TR" dirty="0" smtClean="0"/>
              <a:t>istenildiğinde hesap </a:t>
            </a:r>
            <a:r>
              <a:rPr lang="tr-TR" dirty="0"/>
              <a:t>ayarları butonuna </a:t>
            </a:r>
            <a:r>
              <a:rPr lang="tr-TR" dirty="0" smtClean="0"/>
              <a:t>tıklanarak</a:t>
            </a:r>
            <a:r>
              <a:rPr lang="en-US" dirty="0" smtClean="0"/>
              <a:t> </a:t>
            </a:r>
            <a:r>
              <a:rPr lang="en-US" dirty="0" err="1" smtClean="0"/>
              <a:t>işlem</a:t>
            </a:r>
            <a:r>
              <a:rPr lang="en-US" dirty="0" smtClean="0"/>
              <a:t> </a:t>
            </a:r>
            <a:r>
              <a:rPr lang="en-US" dirty="0" err="1" smtClean="0"/>
              <a:t>yapmak</a:t>
            </a:r>
            <a:r>
              <a:rPr lang="en-US" dirty="0" smtClean="0"/>
              <a:t> </a:t>
            </a:r>
            <a:r>
              <a:rPr lang="en-US" dirty="0" err="1" smtClean="0"/>
              <a:t>için</a:t>
            </a:r>
            <a:r>
              <a:rPr lang="en-US" dirty="0" smtClean="0"/>
              <a:t> </a:t>
            </a:r>
            <a:r>
              <a:rPr lang="en-US" dirty="0" err="1" smtClean="0"/>
              <a:t>gerekli</a:t>
            </a:r>
            <a:r>
              <a:rPr lang="en-US" dirty="0" smtClean="0"/>
              <a:t> </a:t>
            </a:r>
            <a:r>
              <a:rPr lang="en-US" dirty="0" err="1" smtClean="0"/>
              <a:t>pencere</a:t>
            </a:r>
            <a:r>
              <a:rPr lang="en-US" dirty="0" smtClean="0"/>
              <a:t> </a:t>
            </a:r>
            <a:r>
              <a:rPr lang="en-US" dirty="0" err="1" smtClean="0"/>
              <a:t>ekrana</a:t>
            </a:r>
            <a:r>
              <a:rPr lang="en-US" dirty="0" smtClean="0"/>
              <a:t> </a:t>
            </a:r>
            <a:r>
              <a:rPr lang="en-US" dirty="0" err="1" smtClean="0"/>
              <a:t>getirilir</a:t>
            </a:r>
            <a:r>
              <a:rPr lang="en-US" dirty="0" smtClean="0"/>
              <a:t>.</a:t>
            </a:r>
            <a:endParaRPr lang="tr-TR" dirty="0"/>
          </a:p>
        </p:txBody>
      </p:sp>
    </p:spTree>
    <p:extLst>
      <p:ext uri="{BB962C8B-B14F-4D97-AF65-F5344CB8AC3E}">
        <p14:creationId xmlns:p14="http://schemas.microsoft.com/office/powerpoint/2010/main" val="3733150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a:t>İNTERNET VE TEMEL UYGULAMALAR</a:t>
            </a:r>
            <a:endParaRPr lang="tr-TR" dirty="0"/>
          </a:p>
        </p:txBody>
      </p:sp>
      <p:sp>
        <p:nvSpPr>
          <p:cNvPr id="3" name="İçerik Yer Tutucusu 2"/>
          <p:cNvSpPr>
            <a:spLocks noGrp="1"/>
          </p:cNvSpPr>
          <p:nvPr>
            <p:ph idx="1"/>
          </p:nvPr>
        </p:nvSpPr>
        <p:spPr/>
        <p:txBody>
          <a:bodyPr>
            <a:normAutofit/>
          </a:bodyPr>
          <a:lstStyle/>
          <a:p>
            <a:r>
              <a:rPr lang="tr-TR" b="1" dirty="0"/>
              <a:t>Türkiye’de İnternetin Gelişimi</a:t>
            </a:r>
          </a:p>
          <a:p>
            <a:pPr marL="0" indent="0">
              <a:buNone/>
            </a:pPr>
            <a:r>
              <a:rPr lang="tr-TR" dirty="0"/>
              <a:t> </a:t>
            </a: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780927"/>
            <a:ext cx="3816424" cy="346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191" y="2780926"/>
            <a:ext cx="4337739" cy="346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5363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57714" y="2610834"/>
            <a:ext cx="5228571" cy="303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0313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E-Posta </a:t>
            </a:r>
            <a:r>
              <a:rPr lang="en-US" dirty="0" err="1" smtClean="0"/>
              <a:t>İletisi</a:t>
            </a:r>
            <a:r>
              <a:rPr lang="en-US" dirty="0" smtClean="0"/>
              <a:t> </a:t>
            </a:r>
            <a:r>
              <a:rPr lang="en-US" dirty="0" err="1" smtClean="0"/>
              <a:t>Oluşturma</a:t>
            </a:r>
            <a:endParaRPr lang="tr-TR" dirty="0"/>
          </a:p>
        </p:txBody>
      </p:sp>
      <p:sp>
        <p:nvSpPr>
          <p:cNvPr id="3" name="İçerik Yer Tutucusu 2"/>
          <p:cNvSpPr>
            <a:spLocks noGrp="1"/>
          </p:cNvSpPr>
          <p:nvPr>
            <p:ph idx="1"/>
          </p:nvPr>
        </p:nvSpPr>
        <p:spPr/>
        <p:txBody>
          <a:bodyPr/>
          <a:lstStyle/>
          <a:p>
            <a:r>
              <a:rPr lang="tr-TR" dirty="0"/>
              <a:t>E-posta yönetim yazılımı ile bir e-posta oluşturulabilir. </a:t>
            </a:r>
            <a:r>
              <a:rPr lang="en-US" dirty="0" smtClean="0"/>
              <a:t>E</a:t>
            </a:r>
            <a:r>
              <a:rPr lang="tr-TR" dirty="0" smtClean="0"/>
              <a:t>-posta </a:t>
            </a:r>
            <a:r>
              <a:rPr lang="tr-TR" dirty="0"/>
              <a:t>hesap klasörünün sekmesine tıklanır. Bu işlem ile e-posta hesabının sunucu ile tekrar iletişim kurması sağlanır. Daha sonra sol üst köşede ki </a:t>
            </a:r>
            <a:r>
              <a:rPr lang="tr-TR" b="1" dirty="0"/>
              <a:t>yeni e-posta (</a:t>
            </a:r>
            <a:r>
              <a:rPr lang="tr-TR" b="1" dirty="0" err="1"/>
              <a:t>Ctrl+N</a:t>
            </a:r>
            <a:r>
              <a:rPr lang="tr-TR" b="1" dirty="0"/>
              <a:t>) </a:t>
            </a:r>
            <a:r>
              <a:rPr lang="tr-TR" dirty="0"/>
              <a:t>sekmesine </a:t>
            </a:r>
            <a:r>
              <a:rPr lang="tr-TR" dirty="0" smtClean="0"/>
              <a:t>tıklanarak pencereye </a:t>
            </a:r>
            <a:r>
              <a:rPr lang="tr-TR" dirty="0"/>
              <a:t>ulaşılır. </a:t>
            </a:r>
          </a:p>
          <a:p>
            <a:endParaRPr lang="tr-TR" dirty="0"/>
          </a:p>
        </p:txBody>
      </p:sp>
    </p:spTree>
    <p:extLst>
      <p:ext uri="{BB962C8B-B14F-4D97-AF65-F5344CB8AC3E}">
        <p14:creationId xmlns:p14="http://schemas.microsoft.com/office/powerpoint/2010/main" val="38348600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62476" y="2629881"/>
            <a:ext cx="5219048" cy="30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4066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E-Posta </a:t>
            </a:r>
            <a:r>
              <a:rPr lang="en-US" dirty="0" err="1" smtClean="0"/>
              <a:t>Biçimlendirme</a:t>
            </a:r>
            <a:endParaRPr lang="tr-TR"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91047" y="2734643"/>
            <a:ext cx="5161905" cy="279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029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1008112"/>
          </a:xfrm>
        </p:spPr>
        <p:txBody>
          <a:bodyPr>
            <a:normAutofit/>
          </a:bodyPr>
          <a:lstStyle/>
          <a:p>
            <a:r>
              <a:rPr lang="en-US" dirty="0" smtClean="0"/>
              <a:t>E-</a:t>
            </a:r>
            <a:r>
              <a:rPr lang="en-US" dirty="0" err="1" smtClean="0"/>
              <a:t>Postaları</a:t>
            </a:r>
            <a:r>
              <a:rPr lang="en-US" dirty="0" smtClean="0"/>
              <a:t> Okuma ve </a:t>
            </a:r>
            <a:r>
              <a:rPr lang="en-US" dirty="0" err="1" smtClean="0"/>
              <a:t>Silme</a:t>
            </a:r>
            <a:endParaRPr lang="tr-TR"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556792"/>
            <a:ext cx="7056784" cy="4164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8045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E-Posta </a:t>
            </a:r>
            <a:r>
              <a:rPr lang="en-US" dirty="0" err="1" smtClean="0"/>
              <a:t>Mesaj</a:t>
            </a:r>
            <a:r>
              <a:rPr lang="en-US" dirty="0" smtClean="0"/>
              <a:t> </a:t>
            </a:r>
            <a:r>
              <a:rPr lang="en-US" dirty="0" err="1" smtClean="0"/>
              <a:t>Ayarları</a:t>
            </a:r>
            <a:endParaRPr lang="tr-TR" dirty="0"/>
          </a:p>
        </p:txBody>
      </p:sp>
      <p:sp>
        <p:nvSpPr>
          <p:cNvPr id="3" name="İçerik Yer Tutucusu 2"/>
          <p:cNvSpPr>
            <a:spLocks noGrp="1"/>
          </p:cNvSpPr>
          <p:nvPr>
            <p:ph idx="1"/>
          </p:nvPr>
        </p:nvSpPr>
        <p:spPr/>
        <p:txBody>
          <a:bodyPr/>
          <a:lstStyle/>
          <a:p>
            <a:r>
              <a:rPr lang="tr-TR" dirty="0"/>
              <a:t>E-posta mesaj ayarlarını kullanabilmek için </a:t>
            </a:r>
            <a:r>
              <a:rPr lang="tr-TR" b="1" dirty="0"/>
              <a:t>yeni e-posta</a:t>
            </a:r>
            <a:r>
              <a:rPr lang="tr-TR" dirty="0"/>
              <a:t> sekmesine tıklanır ve ekrana gelen pencerede </a:t>
            </a:r>
            <a:r>
              <a:rPr lang="tr-TR" b="1" dirty="0"/>
              <a:t>seçenekler</a:t>
            </a:r>
            <a:r>
              <a:rPr lang="tr-TR" dirty="0"/>
              <a:t> sekmesine girilir. Seçenekler sekmesi araç çubuğunda </a:t>
            </a:r>
            <a:r>
              <a:rPr lang="tr-TR" b="1" dirty="0"/>
              <a:t>diğer seçenekler</a:t>
            </a:r>
            <a:r>
              <a:rPr lang="tr-TR" dirty="0"/>
              <a:t> düğmesine tıklanarak mesaj ayarları penceresine ulaşılabilir.</a:t>
            </a:r>
          </a:p>
        </p:txBody>
      </p:sp>
    </p:spTree>
    <p:extLst>
      <p:ext uri="{BB962C8B-B14F-4D97-AF65-F5344CB8AC3E}">
        <p14:creationId xmlns:p14="http://schemas.microsoft.com/office/powerpoint/2010/main" val="9683864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95809" y="2753691"/>
            <a:ext cx="5152381" cy="275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1339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smtClean="0"/>
              <a:t>E-Posta </a:t>
            </a:r>
            <a:r>
              <a:rPr lang="en-US" dirty="0" err="1" smtClean="0"/>
              <a:t>Seçeneklerini</a:t>
            </a:r>
            <a:r>
              <a:rPr lang="en-US" dirty="0" smtClean="0"/>
              <a:t> </a:t>
            </a:r>
            <a:r>
              <a:rPr lang="en-US" dirty="0" err="1" smtClean="0"/>
              <a:t>Değiştirme</a:t>
            </a:r>
            <a:endParaRPr lang="tr-TR" dirty="0"/>
          </a:p>
        </p:txBody>
      </p:sp>
      <p:sp>
        <p:nvSpPr>
          <p:cNvPr id="3" name="İçerik Yer Tutucusu 2"/>
          <p:cNvSpPr>
            <a:spLocks noGrp="1"/>
          </p:cNvSpPr>
          <p:nvPr>
            <p:ph idx="1"/>
          </p:nvPr>
        </p:nvSpPr>
        <p:spPr/>
        <p:txBody>
          <a:bodyPr>
            <a:normAutofit/>
          </a:bodyPr>
          <a:lstStyle/>
          <a:p>
            <a:r>
              <a:rPr lang="tr-TR" dirty="0"/>
              <a:t>İletinin başarılı bir biçimde gönderilip gönderilmediğinden emin olmak ya da iletinin alıcı tarafından ne zaman açıldığını öğrenmek için izleme seçenekleri (ileti formunun seçenekler sekmesinden) kullanılabilir. Bu özellikleri kullanabilmek için </a:t>
            </a:r>
            <a:r>
              <a:rPr lang="tr-TR" b="1" dirty="0"/>
              <a:t>yeni e-posta</a:t>
            </a:r>
            <a:r>
              <a:rPr lang="tr-TR" dirty="0"/>
              <a:t> sekmesine tıklayıp ekrana gelen pencerede </a:t>
            </a:r>
            <a:r>
              <a:rPr lang="tr-TR" b="1" dirty="0"/>
              <a:t>seçenekler</a:t>
            </a:r>
            <a:r>
              <a:rPr lang="tr-TR" dirty="0"/>
              <a:t> sekmesine girilir. Seçenekler sekmesi araç çubuğunda </a:t>
            </a:r>
            <a:r>
              <a:rPr lang="tr-TR" b="1" dirty="0"/>
              <a:t>diğer seçenekler</a:t>
            </a:r>
            <a:r>
              <a:rPr lang="tr-TR" dirty="0"/>
              <a:t> düğmesine tıklanarak ileti ayarları penceresine ulaşılır.</a:t>
            </a:r>
          </a:p>
          <a:p>
            <a:pPr marL="0" indent="0">
              <a:buNone/>
            </a:pPr>
            <a:endParaRPr lang="tr-TR" dirty="0"/>
          </a:p>
        </p:txBody>
      </p:sp>
    </p:spTree>
    <p:extLst>
      <p:ext uri="{BB962C8B-B14F-4D97-AF65-F5344CB8AC3E}">
        <p14:creationId xmlns:p14="http://schemas.microsoft.com/office/powerpoint/2010/main" val="32268744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E-Posta Teslim Seçeneklerini Değiştirme</a:t>
            </a:r>
          </a:p>
        </p:txBody>
      </p:sp>
      <p:sp>
        <p:nvSpPr>
          <p:cNvPr id="3" name="İçerik Yer Tutucusu 2"/>
          <p:cNvSpPr>
            <a:spLocks noGrp="1"/>
          </p:cNvSpPr>
          <p:nvPr>
            <p:ph idx="1"/>
          </p:nvPr>
        </p:nvSpPr>
        <p:spPr/>
        <p:txBody>
          <a:bodyPr/>
          <a:lstStyle/>
          <a:p>
            <a:r>
              <a:rPr lang="tr-TR" dirty="0"/>
              <a:t>Bir iletinin gönderildiğini belirten ileti </a:t>
            </a:r>
            <a:r>
              <a:rPr lang="tr-TR" b="1" dirty="0"/>
              <a:t>teslim bilgisi</a:t>
            </a:r>
            <a:r>
              <a:rPr lang="tr-TR" dirty="0"/>
              <a:t>, iletinin okunduğunu bildiren ileti ise </a:t>
            </a:r>
            <a:r>
              <a:rPr lang="tr-TR" b="1" dirty="0"/>
              <a:t>okundu bilgisi</a:t>
            </a:r>
            <a:r>
              <a:rPr lang="tr-TR" dirty="0"/>
              <a:t> olarak adlandırılır. İletilere izleme seçenekleri atamak taahhütlü posta kullanmaya benzer. Zamanlaması hassas iletiler için izleme seçeneklerini kullanmak çok yararlı </a:t>
            </a:r>
            <a:r>
              <a:rPr lang="tr-TR" dirty="0" smtClean="0"/>
              <a:t>olur</a:t>
            </a:r>
            <a:r>
              <a:rPr lang="en-US" dirty="0" smtClean="0"/>
              <a:t>. </a:t>
            </a:r>
            <a:r>
              <a:rPr lang="tr-TR" dirty="0" smtClean="0"/>
              <a:t>Aynı </a:t>
            </a:r>
            <a:r>
              <a:rPr lang="tr-TR" dirty="0"/>
              <a:t>zamanda iletiye dijital imza ve güvenlik amaçlı şifreleme yapma olanağı sağlamaktadır. </a:t>
            </a:r>
          </a:p>
          <a:p>
            <a:pPr marL="0" indent="0">
              <a:buNone/>
            </a:pPr>
            <a:endParaRPr lang="tr-TR" dirty="0"/>
          </a:p>
        </p:txBody>
      </p:sp>
    </p:spTree>
    <p:extLst>
      <p:ext uri="{BB962C8B-B14F-4D97-AF65-F5344CB8AC3E}">
        <p14:creationId xmlns:p14="http://schemas.microsoft.com/office/powerpoint/2010/main" val="20937696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İmza Oluşturmak ve E-Postalara İmza Ekleme</a:t>
            </a:r>
          </a:p>
        </p:txBody>
      </p:sp>
      <p:sp>
        <p:nvSpPr>
          <p:cNvPr id="3" name="İçerik Yer Tutucusu 2"/>
          <p:cNvSpPr>
            <a:spLocks noGrp="1"/>
          </p:cNvSpPr>
          <p:nvPr>
            <p:ph idx="1"/>
          </p:nvPr>
        </p:nvSpPr>
        <p:spPr/>
        <p:txBody>
          <a:bodyPr/>
          <a:lstStyle/>
          <a:p>
            <a:r>
              <a:rPr lang="tr-TR" dirty="0"/>
              <a:t>Bir e-posta imzası, gönderilen bir e-posta iletisinin sonuna otomatik olarak eklenen metin veya resimlerden oluşur. E-postalara imza eklemek için imzayı oluşturmak gerekir. İmzayı oluşturmak için dosya menüsünden seçenekler tıklanır. Ekrana gelen pencerede imzalar butonuna tıklayarak imzalar ve ileti örneği penceresine ulaşılır.</a:t>
            </a:r>
          </a:p>
        </p:txBody>
      </p:sp>
    </p:spTree>
    <p:extLst>
      <p:ext uri="{BB962C8B-B14F-4D97-AF65-F5344CB8AC3E}">
        <p14:creationId xmlns:p14="http://schemas.microsoft.com/office/powerpoint/2010/main" val="41131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a:t>İNTERNET VE TEMEL UYGULAMALAR</a:t>
            </a:r>
            <a:endParaRPr lang="tr-TR" dirty="0"/>
          </a:p>
        </p:txBody>
      </p:sp>
      <p:sp>
        <p:nvSpPr>
          <p:cNvPr id="3" name="İçerik Yer Tutucusu 2"/>
          <p:cNvSpPr>
            <a:spLocks noGrp="1"/>
          </p:cNvSpPr>
          <p:nvPr>
            <p:ph idx="1"/>
          </p:nvPr>
        </p:nvSpPr>
        <p:spPr/>
        <p:txBody>
          <a:bodyPr>
            <a:normAutofit fontScale="92500" lnSpcReduction="20000"/>
          </a:bodyPr>
          <a:lstStyle/>
          <a:p>
            <a:r>
              <a:rPr lang="tr-TR" b="1" dirty="0"/>
              <a:t>Türkiye’de İnternetin Gelişimi</a:t>
            </a:r>
          </a:p>
          <a:p>
            <a:pPr marL="0" indent="0">
              <a:buNone/>
            </a:pPr>
            <a:r>
              <a:rPr lang="tr-TR" dirty="0"/>
              <a:t> </a:t>
            </a:r>
            <a:r>
              <a:rPr lang="tr-TR" dirty="0" smtClean="0"/>
              <a:t>Şu </a:t>
            </a:r>
            <a:r>
              <a:rPr lang="tr-TR" dirty="0"/>
              <a:t>anda Türkiye'nin İnternet çıkışını sağlayan merkezler üç grupta toplanabilir:</a:t>
            </a:r>
          </a:p>
          <a:p>
            <a:pPr marL="0" indent="0">
              <a:buNone/>
            </a:pPr>
            <a:r>
              <a:rPr lang="tr-TR" dirty="0"/>
              <a:t> </a:t>
            </a:r>
          </a:p>
          <a:p>
            <a:pPr lvl="0"/>
            <a:r>
              <a:rPr lang="x-none"/>
              <a:t>Üniversiteler ve akademik kuruluşların İnternet bağlantı çıkışları </a:t>
            </a:r>
            <a:endParaRPr lang="tr-TR" dirty="0"/>
          </a:p>
          <a:p>
            <a:pPr lvl="0"/>
            <a:r>
              <a:rPr lang="x-none"/>
              <a:t>Genellikle ticari kuruluşların ve İnternet Servis Sağlayıcılarının (İSS) yararlandığı TTNET çıkışları</a:t>
            </a:r>
            <a:endParaRPr lang="tr-TR" dirty="0"/>
          </a:p>
          <a:p>
            <a:pPr lvl="0"/>
            <a:r>
              <a:rPr lang="x-none"/>
              <a:t>Diğer bazı özel şirketlerin ve servis sağlayıcıların, TTNET ile yaptıkları İnternet Erişim Noktası (İEN) anlaşması sonrasında kullandıkları firma bazlı doğrudan yurtdışı İnternet çıkışları</a:t>
            </a:r>
            <a:endParaRPr lang="tr-TR" dirty="0"/>
          </a:p>
        </p:txBody>
      </p:sp>
    </p:spTree>
    <p:extLst>
      <p:ext uri="{BB962C8B-B14F-4D97-AF65-F5344CB8AC3E}">
        <p14:creationId xmlns:p14="http://schemas.microsoft.com/office/powerpoint/2010/main" val="38512791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8136904" cy="4681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4601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Önemsiz E-Posta Klasörü</a:t>
            </a:r>
          </a:p>
        </p:txBody>
      </p:sp>
      <p:sp>
        <p:nvSpPr>
          <p:cNvPr id="3" name="İçerik Yer Tutucusu 2"/>
          <p:cNvSpPr>
            <a:spLocks noGrp="1"/>
          </p:cNvSpPr>
          <p:nvPr>
            <p:ph idx="1"/>
          </p:nvPr>
        </p:nvSpPr>
        <p:spPr/>
        <p:txBody>
          <a:bodyPr>
            <a:normAutofit/>
          </a:bodyPr>
          <a:lstStyle/>
          <a:p>
            <a:r>
              <a:rPr lang="tr-TR" dirty="0"/>
              <a:t>E-posta yönetim yazılımı belirli kişi veya kurumlar tarafından gönderilen mailleri önemsiz eposta klasörüne alabilir. Bu durum bazen can sıkıcı bir duruma dönüşebilir. İşte bu noktada önemsiz e-posta ayarlarında yapılacak birkaç değişiklik ile önemsiz e-posta sorunu kolayca çözülebilir. Önemsiz e-posta klasörünü yapılandırmak için giriş menüsündeki önemsiz sekmesinde önemsiz e-posta seçeneklerine tıklayarak </a:t>
            </a:r>
            <a:r>
              <a:rPr lang="tr-TR" dirty="0" smtClean="0"/>
              <a:t>pencereye </a:t>
            </a:r>
            <a:r>
              <a:rPr lang="tr-TR" dirty="0"/>
              <a:t>ulaşılır.</a:t>
            </a:r>
          </a:p>
          <a:p>
            <a:pPr marL="0" indent="0">
              <a:buNone/>
            </a:pPr>
            <a:endParaRPr lang="tr-TR" dirty="0"/>
          </a:p>
        </p:txBody>
      </p:sp>
    </p:spTree>
    <p:extLst>
      <p:ext uri="{BB962C8B-B14F-4D97-AF65-F5344CB8AC3E}">
        <p14:creationId xmlns:p14="http://schemas.microsoft.com/office/powerpoint/2010/main" val="120734362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Güvenli Gönderenler Listesi Oluşturma</a:t>
            </a:r>
          </a:p>
        </p:txBody>
      </p:sp>
      <p:sp>
        <p:nvSpPr>
          <p:cNvPr id="3" name="İçerik Yer Tutucusu 2"/>
          <p:cNvSpPr>
            <a:spLocks noGrp="1"/>
          </p:cNvSpPr>
          <p:nvPr>
            <p:ph idx="1"/>
          </p:nvPr>
        </p:nvSpPr>
        <p:spPr/>
        <p:txBody>
          <a:bodyPr>
            <a:normAutofit/>
          </a:bodyPr>
          <a:lstStyle/>
          <a:p>
            <a:r>
              <a:rPr lang="tr-TR" sz="2400" dirty="0"/>
              <a:t>Önemsiz e-posta seçenekleri penceresinde güvenli gönderenler listesi oluşturmak için </a:t>
            </a:r>
            <a:r>
              <a:rPr lang="tr-TR" sz="2400" b="1" dirty="0"/>
              <a:t>güvenli gönderenler</a:t>
            </a:r>
            <a:r>
              <a:rPr lang="tr-TR" sz="2400" dirty="0"/>
              <a:t> sekmesine tıklanarak ilgili pencerenin aktif olması sağlanabilir.</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780928"/>
            <a:ext cx="5832648" cy="3097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9850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Güvenli Alıcılar Listesi Oluşturma</a:t>
            </a:r>
          </a:p>
        </p:txBody>
      </p:sp>
      <p:sp>
        <p:nvSpPr>
          <p:cNvPr id="3" name="İçerik Yer Tutucusu 2"/>
          <p:cNvSpPr>
            <a:spLocks noGrp="1"/>
          </p:cNvSpPr>
          <p:nvPr>
            <p:ph idx="1"/>
          </p:nvPr>
        </p:nvSpPr>
        <p:spPr/>
        <p:txBody>
          <a:bodyPr/>
          <a:lstStyle/>
          <a:p>
            <a:r>
              <a:rPr lang="tr-TR" sz="2400" dirty="0"/>
              <a:t>Gönderilen mailler karşı tarafın e-posta istemcisinde önemsiz e-posta klasörüne düşüyorsa bu sorun, </a:t>
            </a:r>
            <a:r>
              <a:rPr lang="tr-TR" sz="2400" b="1" dirty="0"/>
              <a:t> </a:t>
            </a:r>
            <a:r>
              <a:rPr lang="tr-TR" sz="2400" dirty="0"/>
              <a:t>mail gönderilecek kişinin mail adresini ya da domain adını </a:t>
            </a:r>
            <a:r>
              <a:rPr lang="tr-TR" sz="2400" b="1" dirty="0"/>
              <a:t>güvenli alıcılar </a:t>
            </a:r>
            <a:r>
              <a:rPr lang="tr-TR" sz="2400" dirty="0"/>
              <a:t>bölümüne ekleyerek kolayca çözülebilir.</a:t>
            </a:r>
          </a:p>
          <a:p>
            <a:endParaRPr lang="tr-TR" dirty="0"/>
          </a:p>
        </p:txBody>
      </p:sp>
    </p:spTree>
    <p:extLst>
      <p:ext uri="{BB962C8B-B14F-4D97-AF65-F5344CB8AC3E}">
        <p14:creationId xmlns:p14="http://schemas.microsoft.com/office/powerpoint/2010/main" val="5214760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Engellenen Gönderenler Listesi Oluşturma</a:t>
            </a:r>
          </a:p>
        </p:txBody>
      </p:sp>
      <p:sp>
        <p:nvSpPr>
          <p:cNvPr id="3" name="İçerik Yer Tutucusu 2"/>
          <p:cNvSpPr>
            <a:spLocks noGrp="1"/>
          </p:cNvSpPr>
          <p:nvPr>
            <p:ph idx="1"/>
          </p:nvPr>
        </p:nvSpPr>
        <p:spPr/>
        <p:txBody>
          <a:bodyPr/>
          <a:lstStyle/>
          <a:p>
            <a:r>
              <a:rPr lang="tr-TR" dirty="0"/>
              <a:t>Gönderen ya da belirli bir domain üzerinden gönderilen mailler engellenmek isteniyorsa engellenen gönderilenler bölümünden eklemek yeterli olacaktır. Ülkeye göre yasaklama getirmek istenirse örneğin, Çin, Tayvan gibi ilgili ülkeler seçilerek yasaklama getirmek mümkündür. Aynı zamanda yine  sayfa kodlamalarına göre de yasaklama getirebilmek mümkündür. </a:t>
            </a:r>
          </a:p>
          <a:p>
            <a:endParaRPr lang="tr-TR" dirty="0"/>
          </a:p>
        </p:txBody>
      </p:sp>
    </p:spTree>
    <p:extLst>
      <p:ext uri="{BB962C8B-B14F-4D97-AF65-F5344CB8AC3E}">
        <p14:creationId xmlns:p14="http://schemas.microsoft.com/office/powerpoint/2010/main" val="14336886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E-</a:t>
            </a:r>
            <a:r>
              <a:rPr lang="en-US" dirty="0" err="1" smtClean="0"/>
              <a:t>Postaları</a:t>
            </a:r>
            <a:r>
              <a:rPr lang="en-US" dirty="0" smtClean="0"/>
              <a:t> </a:t>
            </a:r>
            <a:r>
              <a:rPr lang="en-US" dirty="0" err="1" smtClean="0"/>
              <a:t>Düzenleme</a:t>
            </a:r>
            <a:endParaRPr lang="tr-TR" dirty="0"/>
          </a:p>
        </p:txBody>
      </p:sp>
      <p:sp>
        <p:nvSpPr>
          <p:cNvPr id="3" name="İçerik Yer Tutucusu 2"/>
          <p:cNvSpPr>
            <a:spLocks noGrp="1"/>
          </p:cNvSpPr>
          <p:nvPr>
            <p:ph idx="1"/>
          </p:nvPr>
        </p:nvSpPr>
        <p:spPr/>
        <p:txBody>
          <a:bodyPr/>
          <a:lstStyle/>
          <a:p>
            <a:r>
              <a:rPr lang="tr-TR" dirty="0"/>
              <a:t>E-posta yönetim yazılımı programı kullanılarak e-postaları bulma, taşıma, sıralama, gruplandırma, klasör oluşturma ve filtre uygulama gibi düzenlemeler de gerçekleştirilebilir.</a:t>
            </a:r>
          </a:p>
          <a:p>
            <a:endParaRPr lang="tr-TR" dirty="0"/>
          </a:p>
        </p:txBody>
      </p:sp>
    </p:spTree>
    <p:extLst>
      <p:ext uri="{BB962C8B-B14F-4D97-AF65-F5344CB8AC3E}">
        <p14:creationId xmlns:p14="http://schemas.microsoft.com/office/powerpoint/2010/main" val="42587634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E-Postaları Bulma</a:t>
            </a:r>
          </a:p>
        </p:txBody>
      </p:sp>
      <p:sp>
        <p:nvSpPr>
          <p:cNvPr id="3" name="İçerik Yer Tutucusu 2"/>
          <p:cNvSpPr>
            <a:spLocks noGrp="1"/>
          </p:cNvSpPr>
          <p:nvPr>
            <p:ph idx="1"/>
          </p:nvPr>
        </p:nvSpPr>
        <p:spPr/>
        <p:txBody>
          <a:bodyPr/>
          <a:lstStyle/>
          <a:p>
            <a:r>
              <a:rPr lang="tr-TR" dirty="0"/>
              <a:t>Gelen kutusunda bulunan fakat aranılan postanın hangisi olduğuna karar verilemediği zamanlarda istenilen bir maili bulmak için </a:t>
            </a:r>
            <a:r>
              <a:rPr lang="tr-TR" b="1" dirty="0"/>
              <a:t>giriş </a:t>
            </a:r>
            <a:r>
              <a:rPr lang="tr-TR" dirty="0"/>
              <a:t>menüsünde bulunan </a:t>
            </a:r>
            <a:r>
              <a:rPr lang="tr-TR" b="1" dirty="0"/>
              <a:t>bul </a:t>
            </a:r>
            <a:r>
              <a:rPr lang="tr-TR" dirty="0"/>
              <a:t>sekmesinde yer alan </a:t>
            </a:r>
            <a:r>
              <a:rPr lang="tr-TR" b="1" dirty="0"/>
              <a:t>kişi bul, adres defteri, postayı filtrele </a:t>
            </a:r>
            <a:r>
              <a:rPr lang="tr-TR" dirty="0"/>
              <a:t>seçeneklerini kullanarak eldeki bulma ipucuna göre gerekli seçenek kullanılıp e-postalar bulunabilir.</a:t>
            </a:r>
          </a:p>
        </p:txBody>
      </p:sp>
    </p:spTree>
    <p:extLst>
      <p:ext uri="{BB962C8B-B14F-4D97-AF65-F5344CB8AC3E}">
        <p14:creationId xmlns:p14="http://schemas.microsoft.com/office/powerpoint/2010/main" val="17259008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95809" y="2501310"/>
            <a:ext cx="5152381" cy="325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3650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E-Postaları Taşıma</a:t>
            </a:r>
          </a:p>
        </p:txBody>
      </p:sp>
      <p:sp>
        <p:nvSpPr>
          <p:cNvPr id="3" name="İçerik Yer Tutucusu 2"/>
          <p:cNvSpPr>
            <a:spLocks noGrp="1"/>
          </p:cNvSpPr>
          <p:nvPr>
            <p:ph idx="1"/>
          </p:nvPr>
        </p:nvSpPr>
        <p:spPr/>
        <p:txBody>
          <a:bodyPr/>
          <a:lstStyle/>
          <a:p>
            <a:r>
              <a:rPr lang="tr-TR" dirty="0"/>
              <a:t>E-postaları saklamak veya başka bir klasöre taşımak istenilebilir. E-postaları taşımak için giriş menüsündeki taşı sekmesini kullanarak veya taşımak istenilen e-postanın üzerine farenin sağ tuşu ile tıklanarak </a:t>
            </a:r>
            <a:r>
              <a:rPr lang="tr-TR" dirty="0" smtClean="0"/>
              <a:t>görülen </a:t>
            </a:r>
            <a:r>
              <a:rPr lang="tr-TR" dirty="0"/>
              <a:t>penceredeki taşı seçeneğine gelinip ne tür taşıma gerçekleştirmek isteniyorsa uygun seçenek seçilerek taşıma işlemi gerçekleştirilir.</a:t>
            </a:r>
          </a:p>
        </p:txBody>
      </p:sp>
    </p:spTree>
    <p:extLst>
      <p:ext uri="{BB962C8B-B14F-4D97-AF65-F5344CB8AC3E}">
        <p14:creationId xmlns:p14="http://schemas.microsoft.com/office/powerpoint/2010/main" val="37249985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692696"/>
            <a:ext cx="8280920" cy="5375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385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a:t>İNTERNET VE TEMEL UYGULAMALAR</a:t>
            </a:r>
            <a:endParaRPr lang="tr-TR" dirty="0"/>
          </a:p>
        </p:txBody>
      </p:sp>
      <p:sp>
        <p:nvSpPr>
          <p:cNvPr id="3" name="İçerik Yer Tutucusu 2"/>
          <p:cNvSpPr>
            <a:spLocks noGrp="1"/>
          </p:cNvSpPr>
          <p:nvPr>
            <p:ph idx="1"/>
          </p:nvPr>
        </p:nvSpPr>
        <p:spPr/>
        <p:txBody>
          <a:bodyPr>
            <a:normAutofit/>
          </a:bodyPr>
          <a:lstStyle/>
          <a:p>
            <a:r>
              <a:rPr lang="tr-TR" b="1" dirty="0" smtClean="0"/>
              <a:t>İnternete </a:t>
            </a:r>
            <a:r>
              <a:rPr lang="tr-TR" b="1" dirty="0"/>
              <a:t>Bağlanmak İçin Kullanılan </a:t>
            </a:r>
            <a:r>
              <a:rPr lang="tr-TR" b="1" dirty="0" smtClean="0"/>
              <a:t>Yöntemler</a:t>
            </a:r>
            <a:endParaRPr lang="en-US" b="1" dirty="0" smtClean="0"/>
          </a:p>
          <a:p>
            <a:pPr marL="0" indent="0">
              <a:buNone/>
            </a:pPr>
            <a:r>
              <a:rPr lang="tr-TR" dirty="0"/>
              <a:t>İnternete bağlanmak için modem, İnternet servis sağlayıcı (ISS), tarayıcı (web browser) ve kişisel bilgisayarı (veri iletişimi yapan cep telefonları, vb.) olan herkes bir ücret karşılığında çeşitli yollarla İnternete bağlanabilir. Bağlantı şeklini kullanıcının İnternete ne kadar sıklıkla bağlanacağı belirler.</a:t>
            </a:r>
          </a:p>
          <a:p>
            <a:pPr marL="0" indent="0">
              <a:buNone/>
            </a:pPr>
            <a:endParaRPr lang="tr-TR" dirty="0"/>
          </a:p>
        </p:txBody>
      </p:sp>
    </p:spTree>
    <p:extLst>
      <p:ext uri="{BB962C8B-B14F-4D97-AF65-F5344CB8AC3E}">
        <p14:creationId xmlns:p14="http://schemas.microsoft.com/office/powerpoint/2010/main" val="31888661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E-Postaları Sıralamak ve Gruplandırma</a:t>
            </a:r>
          </a:p>
        </p:txBody>
      </p:sp>
      <p:sp>
        <p:nvSpPr>
          <p:cNvPr id="3" name="İçerik Yer Tutucusu 2"/>
          <p:cNvSpPr>
            <a:spLocks noGrp="1"/>
          </p:cNvSpPr>
          <p:nvPr>
            <p:ph idx="1"/>
          </p:nvPr>
        </p:nvSpPr>
        <p:spPr/>
        <p:txBody>
          <a:bodyPr/>
          <a:lstStyle/>
          <a:p>
            <a:r>
              <a:rPr lang="tr-TR" dirty="0"/>
              <a:t>Gelen kutusundaki e-postaları sıralamak veya gruplandırmak için </a:t>
            </a:r>
            <a:r>
              <a:rPr lang="tr-TR" b="1" dirty="0"/>
              <a:t>görünüm</a:t>
            </a:r>
            <a:r>
              <a:rPr lang="tr-TR" dirty="0"/>
              <a:t> menüsündeki </a:t>
            </a:r>
            <a:r>
              <a:rPr lang="tr-TR" b="1" dirty="0"/>
              <a:t>düzenleme </a:t>
            </a:r>
            <a:r>
              <a:rPr lang="tr-TR" dirty="0"/>
              <a:t>sekmesinde yer alan seçenekler kullanılıp bu işlemler gerçekleştirilebilir.</a:t>
            </a:r>
          </a:p>
          <a:p>
            <a:endParaRPr lang="tr-TR" dirty="0"/>
          </a:p>
        </p:txBody>
      </p:sp>
    </p:spTree>
    <p:extLst>
      <p:ext uri="{BB962C8B-B14F-4D97-AF65-F5344CB8AC3E}">
        <p14:creationId xmlns:p14="http://schemas.microsoft.com/office/powerpoint/2010/main" val="1422873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E-Postalara Filtre Uygulama</a:t>
            </a:r>
          </a:p>
        </p:txBody>
      </p:sp>
      <p:sp>
        <p:nvSpPr>
          <p:cNvPr id="3" name="İçerik Yer Tutucusu 2"/>
          <p:cNvSpPr>
            <a:spLocks noGrp="1"/>
          </p:cNvSpPr>
          <p:nvPr>
            <p:ph idx="1"/>
          </p:nvPr>
        </p:nvSpPr>
        <p:spPr/>
        <p:txBody>
          <a:bodyPr/>
          <a:lstStyle/>
          <a:p>
            <a:r>
              <a:rPr lang="tr-TR" dirty="0"/>
              <a:t>Gelen kutusundaki e-postalar çeşitli filtreleme seçenekleri ile sıralanabilir. </a:t>
            </a:r>
            <a:r>
              <a:rPr lang="en-US" dirty="0" smtClean="0"/>
              <a:t>G</a:t>
            </a:r>
            <a:r>
              <a:rPr lang="tr-TR" b="1" dirty="0" smtClean="0"/>
              <a:t>iriş</a:t>
            </a:r>
            <a:r>
              <a:rPr lang="tr-TR" dirty="0" smtClean="0"/>
              <a:t> </a:t>
            </a:r>
            <a:r>
              <a:rPr lang="tr-TR" dirty="0"/>
              <a:t>menüsünde </a:t>
            </a:r>
            <a:r>
              <a:rPr lang="tr-TR" b="1" dirty="0"/>
              <a:t>bul</a:t>
            </a:r>
            <a:r>
              <a:rPr lang="tr-TR" dirty="0"/>
              <a:t> sekmesinin içerisinde bulunan </a:t>
            </a:r>
            <a:r>
              <a:rPr lang="tr-TR" b="1" dirty="0"/>
              <a:t>postayı filtrele</a:t>
            </a:r>
            <a:r>
              <a:rPr lang="tr-TR" dirty="0"/>
              <a:t> seçeneğinin içerisindeki alt seçenekler kullanılarak filtreleme işlemi gelen kutusuna uygulanabilir.</a:t>
            </a:r>
          </a:p>
          <a:p>
            <a:endParaRPr lang="tr-TR" dirty="0"/>
          </a:p>
        </p:txBody>
      </p:sp>
    </p:spTree>
    <p:extLst>
      <p:ext uri="{BB962C8B-B14F-4D97-AF65-F5344CB8AC3E}">
        <p14:creationId xmlns:p14="http://schemas.microsoft.com/office/powerpoint/2010/main" val="6710084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E-Postaları Okundu / Okunmadı Olarak İşaretleme</a:t>
            </a:r>
          </a:p>
        </p:txBody>
      </p:sp>
      <p:sp>
        <p:nvSpPr>
          <p:cNvPr id="3" name="İçerik Yer Tutucusu 2"/>
          <p:cNvSpPr>
            <a:spLocks noGrp="1"/>
          </p:cNvSpPr>
          <p:nvPr>
            <p:ph idx="1"/>
          </p:nvPr>
        </p:nvSpPr>
        <p:spPr/>
        <p:txBody>
          <a:bodyPr/>
          <a:lstStyle/>
          <a:p>
            <a:r>
              <a:rPr lang="tr-TR" dirty="0"/>
              <a:t>Gelen kutusundaki okunan mailler ile okunmayan mailleri ayırt edebilmek için mailler işaretlenebilir. </a:t>
            </a:r>
            <a:r>
              <a:rPr lang="tr-TR" b="1" dirty="0"/>
              <a:t>Giriş</a:t>
            </a:r>
            <a:r>
              <a:rPr lang="tr-TR" dirty="0"/>
              <a:t> menüsündeki </a:t>
            </a:r>
            <a:r>
              <a:rPr lang="tr-TR" b="1" dirty="0"/>
              <a:t>etiketler</a:t>
            </a:r>
            <a:r>
              <a:rPr lang="tr-TR" dirty="0"/>
              <a:t> sekmesinde bulunan </a:t>
            </a:r>
            <a:r>
              <a:rPr lang="tr-TR" b="1" dirty="0"/>
              <a:t>okunmamış/okunmuş</a:t>
            </a:r>
            <a:r>
              <a:rPr lang="tr-TR" dirty="0"/>
              <a:t> seçeneği kullanılarak işaretleme gerçekleştirilebilir.</a:t>
            </a:r>
          </a:p>
          <a:p>
            <a:endParaRPr lang="tr-TR" dirty="0"/>
          </a:p>
        </p:txBody>
      </p:sp>
    </p:spTree>
    <p:extLst>
      <p:ext uri="{BB962C8B-B14F-4D97-AF65-F5344CB8AC3E}">
        <p14:creationId xmlns:p14="http://schemas.microsoft.com/office/powerpoint/2010/main" val="41192322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692695"/>
            <a:ext cx="8352928" cy="515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24000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Klasör Oluşturma</a:t>
            </a:r>
          </a:p>
        </p:txBody>
      </p:sp>
      <p:sp>
        <p:nvSpPr>
          <p:cNvPr id="3" name="İçerik Yer Tutucusu 2"/>
          <p:cNvSpPr>
            <a:spLocks noGrp="1"/>
          </p:cNvSpPr>
          <p:nvPr>
            <p:ph idx="1"/>
          </p:nvPr>
        </p:nvSpPr>
        <p:spPr/>
        <p:txBody>
          <a:bodyPr>
            <a:normAutofit/>
          </a:bodyPr>
          <a:lstStyle/>
          <a:p>
            <a:r>
              <a:rPr lang="tr-TR" dirty="0"/>
              <a:t>Klasörler e-posta yönetim yazılımlarında e-posta iletilerinin, kişilerin ve görevlerin düzenlenmesi için bir yol sağlar. Klasör eklemek için </a:t>
            </a:r>
            <a:r>
              <a:rPr lang="tr-TR" b="1" dirty="0"/>
              <a:t>klasör</a:t>
            </a:r>
            <a:r>
              <a:rPr lang="tr-TR" dirty="0"/>
              <a:t> sekmesinin </a:t>
            </a:r>
            <a:r>
              <a:rPr lang="tr-TR" b="1" dirty="0"/>
              <a:t>yeni</a:t>
            </a:r>
            <a:r>
              <a:rPr lang="tr-TR" dirty="0"/>
              <a:t> grubunda </a:t>
            </a:r>
            <a:r>
              <a:rPr lang="tr-TR" b="1" dirty="0"/>
              <a:t>yeni klasör</a:t>
            </a:r>
            <a:r>
              <a:rPr lang="tr-TR" dirty="0"/>
              <a:t>ü tıklanır.</a:t>
            </a:r>
            <a:r>
              <a:rPr lang="tr-TR" b="1" dirty="0"/>
              <a:t> Ad</a:t>
            </a:r>
            <a:r>
              <a:rPr lang="tr-TR" dirty="0"/>
              <a:t> kutusuna klasör için bir ad girin.</a:t>
            </a:r>
            <a:r>
              <a:rPr lang="tr-TR" b="1" dirty="0"/>
              <a:t> </a:t>
            </a:r>
            <a:r>
              <a:rPr lang="tr-TR" dirty="0"/>
              <a:t>Klasörün yerleştirileceği yer</a:t>
            </a:r>
            <a:r>
              <a:rPr lang="tr-TR" b="1" dirty="0"/>
              <a:t> seç</a:t>
            </a:r>
            <a:r>
              <a:rPr lang="tr-TR" dirty="0"/>
              <a:t> listesinde yeni klasör için konum tıklanmalıdır. Yeni klasör, seçilen klasörün alt klasörü olur, </a:t>
            </a:r>
            <a:r>
              <a:rPr lang="tr-TR" b="1" dirty="0"/>
              <a:t>tamam</a:t>
            </a:r>
            <a:r>
              <a:rPr lang="tr-TR" dirty="0"/>
              <a:t>ı tıklanarak klasör oluşturma işlemi tamamlamış olur.</a:t>
            </a:r>
          </a:p>
          <a:p>
            <a:endParaRPr lang="tr-TR" dirty="0"/>
          </a:p>
        </p:txBody>
      </p:sp>
    </p:spTree>
    <p:extLst>
      <p:ext uri="{BB962C8B-B14F-4D97-AF65-F5344CB8AC3E}">
        <p14:creationId xmlns:p14="http://schemas.microsoft.com/office/powerpoint/2010/main" val="312718674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936104"/>
          </a:xfrm>
        </p:spPr>
        <p:txBody>
          <a:bodyPr>
            <a:normAutofit/>
          </a:bodyPr>
          <a:lstStyle/>
          <a:p>
            <a:r>
              <a:rPr lang="tr-TR" dirty="0"/>
              <a:t>Kurallar ve Uyarılar Tanımlama</a:t>
            </a:r>
          </a:p>
        </p:txBody>
      </p:sp>
      <p:sp>
        <p:nvSpPr>
          <p:cNvPr id="3" name="İçerik Yer Tutucusu 2"/>
          <p:cNvSpPr>
            <a:spLocks noGrp="1"/>
          </p:cNvSpPr>
          <p:nvPr>
            <p:ph idx="1"/>
          </p:nvPr>
        </p:nvSpPr>
        <p:spPr>
          <a:xfrm>
            <a:off x="457200" y="1484784"/>
            <a:ext cx="8229600" cy="4839816"/>
          </a:xfrm>
        </p:spPr>
        <p:txBody>
          <a:bodyPr>
            <a:normAutofit/>
          </a:bodyPr>
          <a:lstStyle/>
          <a:p>
            <a:r>
              <a:rPr lang="tr-TR" sz="2400" dirty="0"/>
              <a:t>Kural oluşturmak için </a:t>
            </a:r>
            <a:r>
              <a:rPr lang="tr-TR" sz="2400" b="1" dirty="0"/>
              <a:t>giriş </a:t>
            </a:r>
            <a:r>
              <a:rPr lang="tr-TR" sz="2400" dirty="0"/>
              <a:t>sekmesinde </a:t>
            </a:r>
            <a:r>
              <a:rPr lang="tr-TR" sz="2400" b="1" dirty="0"/>
              <a:t>taşı </a:t>
            </a:r>
            <a:r>
              <a:rPr lang="tr-TR" sz="2400" dirty="0"/>
              <a:t>grubunda </a:t>
            </a:r>
            <a:r>
              <a:rPr lang="tr-TR" sz="2400" b="1" dirty="0"/>
              <a:t>kurallar</a:t>
            </a:r>
            <a:r>
              <a:rPr lang="tr-TR" sz="2400" dirty="0"/>
              <a:t>ı</a:t>
            </a:r>
            <a:r>
              <a:rPr lang="tr-TR" sz="2400" b="1" dirty="0"/>
              <a:t> </a:t>
            </a:r>
            <a:r>
              <a:rPr lang="tr-TR" sz="2400" dirty="0"/>
              <a:t>tıklanarak açılır menüde </a:t>
            </a:r>
            <a:r>
              <a:rPr lang="tr-TR" sz="2400" b="1" dirty="0"/>
              <a:t>kuralları ve uyarıları yönet </a:t>
            </a:r>
            <a:r>
              <a:rPr lang="tr-TR" sz="2400" dirty="0"/>
              <a:t>seçeneği ile Resim 3.16’daki pencereye ulaşılarak ayarlar gerçekleştirilebilir.</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025" y="3140967"/>
            <a:ext cx="4896544" cy="342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96642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3768" y="1268760"/>
            <a:ext cx="4579015"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2798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E-postaları </a:t>
            </a:r>
            <a:r>
              <a:rPr lang="tr-TR" b="1" dirty="0" smtClean="0"/>
              <a:t>Düzenleme</a:t>
            </a:r>
            <a:endParaRPr lang="tr-TR" dirty="0"/>
          </a:p>
        </p:txBody>
      </p:sp>
      <p:sp>
        <p:nvSpPr>
          <p:cNvPr id="3" name="İçerik Yer Tutucusu 2"/>
          <p:cNvSpPr>
            <a:spLocks noGrp="1"/>
          </p:cNvSpPr>
          <p:nvPr>
            <p:ph idx="1"/>
          </p:nvPr>
        </p:nvSpPr>
        <p:spPr/>
        <p:txBody>
          <a:bodyPr/>
          <a:lstStyle/>
          <a:p>
            <a:r>
              <a:rPr lang="tr-TR" dirty="0"/>
              <a:t>Bu işlemleri gerçekleştirmek için</a:t>
            </a:r>
            <a:r>
              <a:rPr lang="tr-TR" b="1" dirty="0"/>
              <a:t> dosya</a:t>
            </a:r>
            <a:r>
              <a:rPr lang="tr-TR" dirty="0"/>
              <a:t> menüsünde </a:t>
            </a:r>
            <a:r>
              <a:rPr lang="tr-TR" b="1" dirty="0"/>
              <a:t>seçenekler</a:t>
            </a:r>
            <a:r>
              <a:rPr lang="tr-TR" dirty="0"/>
              <a:t> tıklanır, açılan pencerede </a:t>
            </a:r>
            <a:r>
              <a:rPr lang="tr-TR" b="1" dirty="0"/>
              <a:t>posta</a:t>
            </a:r>
            <a:r>
              <a:rPr lang="tr-TR" dirty="0"/>
              <a:t> menüsü tıklanarak </a:t>
            </a:r>
            <a:r>
              <a:rPr lang="tr-TR" b="1" dirty="0"/>
              <a:t>düzenleyici seçenekleri </a:t>
            </a:r>
            <a:r>
              <a:rPr lang="tr-TR" dirty="0"/>
              <a:t>butonuna tıklanarak ilgili ayarlar yapılabilir.</a:t>
            </a:r>
          </a:p>
          <a:p>
            <a:endParaRPr lang="tr-TR" dirty="0"/>
          </a:p>
        </p:txBody>
      </p:sp>
    </p:spTree>
    <p:extLst>
      <p:ext uri="{BB962C8B-B14F-4D97-AF65-F5344CB8AC3E}">
        <p14:creationId xmlns:p14="http://schemas.microsoft.com/office/powerpoint/2010/main" val="26352339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Masaüstü Uyarı Seçenekleri</a:t>
            </a:r>
          </a:p>
        </p:txBody>
      </p:sp>
      <p:sp>
        <p:nvSpPr>
          <p:cNvPr id="3" name="İçerik Yer Tutucusu 2"/>
          <p:cNvSpPr>
            <a:spLocks noGrp="1"/>
          </p:cNvSpPr>
          <p:nvPr>
            <p:ph idx="1"/>
          </p:nvPr>
        </p:nvSpPr>
        <p:spPr/>
        <p:txBody>
          <a:bodyPr>
            <a:normAutofit fontScale="92500" lnSpcReduction="10000"/>
          </a:bodyPr>
          <a:lstStyle/>
          <a:p>
            <a:r>
              <a:rPr lang="tr-TR" dirty="0"/>
              <a:t>Masaüstü uyarısı, yeni e-posta iletisi, toplantı isteği veya görev isteği alındığında masaüstünde görüntülenen bir bildirimdir. Masaüstü uyarısı varsayılan olarak açıktır</a:t>
            </a:r>
            <a:r>
              <a:rPr lang="tr-TR" dirty="0" smtClean="0"/>
              <a:t>.</a:t>
            </a:r>
            <a:endParaRPr lang="tr-TR" dirty="0"/>
          </a:p>
          <a:p>
            <a:r>
              <a:rPr lang="tr-TR" dirty="0"/>
              <a:t>Masaüstü uyarıları varsayılan olarak açıktır. Masaüstü uyarıları kapatılıp daha sonra açılmak istenebilir. Örneğin, bir dinleyici grubu karşısında sunu yapılıyorsa gizli kalması tercih edilen bilgiler </a:t>
            </a:r>
            <a:r>
              <a:rPr lang="tr-TR" b="1" dirty="0"/>
              <a:t>masaüstü uyarıları</a:t>
            </a:r>
            <a:r>
              <a:rPr lang="tr-TR" dirty="0"/>
              <a:t> aracılığıyla ekranda görüntülenmesi engellenmiş olunur</a:t>
            </a:r>
            <a:r>
              <a:rPr lang="tr-TR" dirty="0" smtClean="0"/>
              <a:t>.</a:t>
            </a:r>
            <a:endParaRPr lang="tr-TR" dirty="0"/>
          </a:p>
          <a:p>
            <a:r>
              <a:rPr lang="tr-TR" dirty="0"/>
              <a:t>Masaüstü uyarı ayarlarını yapabilmek için </a:t>
            </a:r>
            <a:r>
              <a:rPr lang="tr-TR" b="1" dirty="0"/>
              <a:t>dosya</a:t>
            </a:r>
            <a:r>
              <a:rPr lang="tr-TR" dirty="0"/>
              <a:t> menüsünde </a:t>
            </a:r>
            <a:r>
              <a:rPr lang="tr-TR" b="1" dirty="0"/>
              <a:t>seçenekler</a:t>
            </a:r>
            <a:r>
              <a:rPr lang="tr-TR" dirty="0"/>
              <a:t> tıklanır, açılan pencerede </a:t>
            </a:r>
            <a:r>
              <a:rPr lang="tr-TR" b="1" dirty="0"/>
              <a:t>posta</a:t>
            </a:r>
            <a:r>
              <a:rPr lang="tr-TR" dirty="0"/>
              <a:t> menüsü tıklanarak </a:t>
            </a:r>
            <a:r>
              <a:rPr lang="tr-TR" b="1" dirty="0"/>
              <a:t>masaüstü uyarısı ayarları </a:t>
            </a:r>
            <a:r>
              <a:rPr lang="tr-TR" dirty="0"/>
              <a:t>butonuna tıklanarak ilgili ayarlar yapılabilir.</a:t>
            </a:r>
          </a:p>
          <a:p>
            <a:endParaRPr lang="tr-TR" dirty="0"/>
          </a:p>
        </p:txBody>
      </p:sp>
    </p:spTree>
    <p:extLst>
      <p:ext uri="{BB962C8B-B14F-4D97-AF65-F5344CB8AC3E}">
        <p14:creationId xmlns:p14="http://schemas.microsoft.com/office/powerpoint/2010/main" val="279470498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Takvimi Yönetme</a:t>
            </a:r>
          </a:p>
        </p:txBody>
      </p:sp>
      <p:sp>
        <p:nvSpPr>
          <p:cNvPr id="3" name="İçerik Yer Tutucusu 2"/>
          <p:cNvSpPr>
            <a:spLocks noGrp="1"/>
          </p:cNvSpPr>
          <p:nvPr>
            <p:ph idx="1"/>
          </p:nvPr>
        </p:nvSpPr>
        <p:spPr/>
        <p:txBody>
          <a:bodyPr/>
          <a:lstStyle/>
          <a:p>
            <a:r>
              <a:rPr lang="tr-TR" dirty="0"/>
              <a:t>Takvime Randevu Kaydetme</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348880"/>
            <a:ext cx="7488832" cy="358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534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00571" y="1991786"/>
            <a:ext cx="5142857" cy="427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9193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14857" y="2363215"/>
            <a:ext cx="5114286" cy="353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11516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76672"/>
            <a:ext cx="8229600" cy="936104"/>
          </a:xfrm>
        </p:spPr>
        <p:txBody>
          <a:bodyPr>
            <a:normAutofit/>
          </a:bodyPr>
          <a:lstStyle/>
          <a:p>
            <a:r>
              <a:rPr lang="tr-TR" dirty="0"/>
              <a:t>Kişiler Klasörü İle Çalışma</a:t>
            </a:r>
          </a:p>
        </p:txBody>
      </p:sp>
      <p:sp>
        <p:nvSpPr>
          <p:cNvPr id="3" name="İçerik Yer Tutucusu 2"/>
          <p:cNvSpPr>
            <a:spLocks noGrp="1"/>
          </p:cNvSpPr>
          <p:nvPr>
            <p:ph idx="1"/>
          </p:nvPr>
        </p:nvSpPr>
        <p:spPr>
          <a:xfrm>
            <a:off x="457200" y="1556792"/>
            <a:ext cx="8229600" cy="4767808"/>
          </a:xfrm>
        </p:spPr>
        <p:txBody>
          <a:bodyPr/>
          <a:lstStyle/>
          <a:p>
            <a:r>
              <a:rPr lang="tr-TR" dirty="0"/>
              <a:t>Kişi Ekleme ve </a:t>
            </a:r>
            <a:r>
              <a:rPr lang="tr-TR" dirty="0" smtClean="0"/>
              <a:t>Güncelleştirme</a:t>
            </a:r>
            <a:endParaRPr lang="en-US" dirty="0" smtClean="0"/>
          </a:p>
          <a:p>
            <a:endParaRPr lang="tr-TR"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77360"/>
            <a:ext cx="3744416" cy="425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9563" y="2177359"/>
            <a:ext cx="4719446" cy="413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71613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err="1" smtClean="0"/>
              <a:t>Görevler</a:t>
            </a:r>
            <a:endParaRPr lang="tr-TR" dirty="0"/>
          </a:p>
        </p:txBody>
      </p:sp>
      <p:sp>
        <p:nvSpPr>
          <p:cNvPr id="3" name="İçerik Yer Tutucusu 2"/>
          <p:cNvSpPr>
            <a:spLocks noGrp="1"/>
          </p:cNvSpPr>
          <p:nvPr>
            <p:ph idx="1"/>
          </p:nvPr>
        </p:nvSpPr>
        <p:spPr/>
        <p:txBody>
          <a:bodyPr/>
          <a:lstStyle/>
          <a:p>
            <a:r>
              <a:rPr lang="tr-TR" dirty="0"/>
              <a:t>Görev </a:t>
            </a:r>
            <a:r>
              <a:rPr lang="tr-TR" dirty="0" smtClean="0"/>
              <a:t>Tanımlama</a:t>
            </a:r>
            <a:r>
              <a:rPr lang="en-US" dirty="0" smtClean="0"/>
              <a:t> : </a:t>
            </a:r>
            <a:r>
              <a:rPr lang="tr-TR" dirty="0"/>
              <a:t>Bir görev tanımlamak için e-posta yönetim yazılımı ekranında sol alt köşede </a:t>
            </a:r>
            <a:r>
              <a:rPr lang="tr-TR" b="1" dirty="0"/>
              <a:t>görevler </a:t>
            </a:r>
            <a:r>
              <a:rPr lang="tr-TR" dirty="0"/>
              <a:t>düğmesi tıklanır. Pencerede artık görevler ile ilgili araçlar yer alacaktır. Yeni bir görev eklemek için </a:t>
            </a:r>
            <a:r>
              <a:rPr lang="tr-TR" b="1" dirty="0"/>
              <a:t>giriş </a:t>
            </a:r>
            <a:r>
              <a:rPr lang="tr-TR" dirty="0"/>
              <a:t>menüsünde </a:t>
            </a:r>
            <a:r>
              <a:rPr lang="tr-TR" b="1" dirty="0"/>
              <a:t>yeni görev</a:t>
            </a:r>
            <a:r>
              <a:rPr lang="tr-TR" dirty="0"/>
              <a:t> sekmesi tıklanarak görev tanımlanacak pencere açılmış olacak.</a:t>
            </a:r>
          </a:p>
          <a:p>
            <a:endParaRPr lang="tr-TR" dirty="0"/>
          </a:p>
        </p:txBody>
      </p:sp>
    </p:spTree>
    <p:extLst>
      <p:ext uri="{BB962C8B-B14F-4D97-AF65-F5344CB8AC3E}">
        <p14:creationId xmlns:p14="http://schemas.microsoft.com/office/powerpoint/2010/main" val="42442760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317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14857" y="2744167"/>
            <a:ext cx="5114286" cy="277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2343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err="1" smtClean="0"/>
              <a:t>Görev</a:t>
            </a:r>
            <a:r>
              <a:rPr lang="en-US" dirty="0" smtClean="0"/>
              <a:t> </a:t>
            </a:r>
            <a:r>
              <a:rPr lang="en-US" dirty="0" err="1" smtClean="0"/>
              <a:t>Güncelleme</a:t>
            </a:r>
            <a:endParaRPr lang="tr-TR" dirty="0"/>
          </a:p>
        </p:txBody>
      </p:sp>
      <p:pic>
        <p:nvPicPr>
          <p:cNvPr id="327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72000" y="3101310"/>
            <a:ext cx="3000000" cy="205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9616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İNTERNET GÜVENLİĞİ</a:t>
            </a:r>
            <a:endParaRPr lang="tr-TR" dirty="0"/>
          </a:p>
        </p:txBody>
      </p:sp>
      <p:sp>
        <p:nvSpPr>
          <p:cNvPr id="3" name="İçerik Yer Tutucusu 2"/>
          <p:cNvSpPr>
            <a:spLocks noGrp="1"/>
          </p:cNvSpPr>
          <p:nvPr>
            <p:ph idx="1"/>
          </p:nvPr>
        </p:nvSpPr>
        <p:spPr/>
        <p:txBody>
          <a:bodyPr/>
          <a:lstStyle/>
          <a:p>
            <a:r>
              <a:rPr lang="tr-TR" dirty="0"/>
              <a:t>Açılır Pencere </a:t>
            </a:r>
            <a:r>
              <a:rPr lang="tr-TR" dirty="0" smtClean="0"/>
              <a:t>Engelleyicisi</a:t>
            </a:r>
            <a:r>
              <a:rPr lang="en-US" dirty="0" smtClean="0"/>
              <a:t> </a:t>
            </a:r>
          </a:p>
          <a:p>
            <a:pPr marL="0" indent="0">
              <a:buNone/>
            </a:pPr>
            <a:r>
              <a:rPr lang="tr-TR" dirty="0" smtClean="0"/>
              <a:t>Açılır </a:t>
            </a:r>
            <a:r>
              <a:rPr lang="tr-TR" dirty="0"/>
              <a:t>pencere, görüntülenen web sitesinin üst kısmında görünen küçük bir web tarayıcısı penceresidir. Açılır pencereler genellikle web sitesini ziyaret eder etmez açılır ve çoğunlukla reklamcılar tarafından oluşturulur.</a:t>
            </a:r>
          </a:p>
          <a:p>
            <a:endParaRPr lang="tr-TR" dirty="0"/>
          </a:p>
        </p:txBody>
      </p:sp>
    </p:spTree>
    <p:extLst>
      <p:ext uri="{BB962C8B-B14F-4D97-AF65-F5344CB8AC3E}">
        <p14:creationId xmlns:p14="http://schemas.microsoft.com/office/powerpoint/2010/main" val="311088592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337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38666" y="2787024"/>
            <a:ext cx="3866667" cy="268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8545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err="1" smtClean="0"/>
              <a:t>Kimlik</a:t>
            </a:r>
            <a:r>
              <a:rPr lang="en-US" dirty="0" smtClean="0"/>
              <a:t> </a:t>
            </a:r>
            <a:r>
              <a:rPr lang="en-US" dirty="0" err="1" smtClean="0"/>
              <a:t>Avı</a:t>
            </a:r>
            <a:endParaRPr lang="tr-TR" dirty="0"/>
          </a:p>
        </p:txBody>
      </p:sp>
      <p:sp>
        <p:nvSpPr>
          <p:cNvPr id="3" name="İçerik Yer Tutucusu 2"/>
          <p:cNvSpPr>
            <a:spLocks noGrp="1"/>
          </p:cNvSpPr>
          <p:nvPr>
            <p:ph idx="1"/>
          </p:nvPr>
        </p:nvSpPr>
        <p:spPr/>
        <p:txBody>
          <a:bodyPr>
            <a:normAutofit lnSpcReduction="10000"/>
          </a:bodyPr>
          <a:lstStyle/>
          <a:p>
            <a:r>
              <a:rPr lang="tr-TR" dirty="0"/>
              <a:t>Çevrimiçi kimlik avı (</a:t>
            </a:r>
            <a:r>
              <a:rPr lang="tr-TR" dirty="0" err="1"/>
              <a:t>phishing</a:t>
            </a:r>
            <a:r>
              <a:rPr lang="tr-TR" dirty="0"/>
              <a:t>), kişisel ve finansal bilgileri bir e‑posta iletisi veya web sitesi aracılığıyla elde etmek amacıyla bilgisayar kullanıcılarını kandırmak için kullanılan bir yöntemdir. Sık rastlanan bir kimlik avı dolandırıcılığı banka, kredi kartı şirketi veya saygın bir çevrimiçi satıcı gibi güvenilir bir kaynaktan gönderilmiş gibi görünen bir e‑posta iletisiyle başlar. E‑posta iletisinde, alıcılar kendilerinden hesap numarası veya parola gibi bilgilerin istendiği sahte bir web sitesine yönlendirilir. Bu bilgiler genellikle kimlik hırsızlığı amacıyla kullanılır</a:t>
            </a:r>
            <a:r>
              <a:rPr lang="tr-TR" dirty="0" smtClean="0"/>
              <a:t>.</a:t>
            </a:r>
            <a:endParaRPr lang="tr-TR" dirty="0"/>
          </a:p>
        </p:txBody>
      </p:sp>
    </p:spTree>
    <p:extLst>
      <p:ext uri="{BB962C8B-B14F-4D97-AF65-F5344CB8AC3E}">
        <p14:creationId xmlns:p14="http://schemas.microsoft.com/office/powerpoint/2010/main" val="10424800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348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38666" y="2787024"/>
            <a:ext cx="3866667" cy="268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2975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err="1" smtClean="0"/>
              <a:t>İçerik</a:t>
            </a:r>
            <a:r>
              <a:rPr lang="en-US" dirty="0" smtClean="0"/>
              <a:t> </a:t>
            </a:r>
            <a:r>
              <a:rPr lang="en-US" dirty="0" err="1" smtClean="0"/>
              <a:t>Danışmanı</a:t>
            </a:r>
            <a:endParaRPr lang="tr-TR" dirty="0"/>
          </a:p>
        </p:txBody>
      </p:sp>
      <p:sp>
        <p:nvSpPr>
          <p:cNvPr id="3" name="İçerik Yer Tutucusu 2"/>
          <p:cNvSpPr>
            <a:spLocks noGrp="1"/>
          </p:cNvSpPr>
          <p:nvPr>
            <p:ph idx="1"/>
          </p:nvPr>
        </p:nvSpPr>
        <p:spPr/>
        <p:txBody>
          <a:bodyPr>
            <a:normAutofit fontScale="92500" lnSpcReduction="10000"/>
          </a:bodyPr>
          <a:lstStyle/>
          <a:p>
            <a:r>
              <a:rPr lang="tr-TR" dirty="0"/>
              <a:t>İçerik danışmanı, bilgisayarın İnternet üzerinde eriştiği içerik türlerini denetleyen bir araçtır. İçerik danışmanını etkinleştirdikten sonra yalnızca ölçütlere uyan veya bu ölçütlerin üzerinde derecelendirilmiş içerik görüntülenir. Ayarlar tercihlere göre ayarlanabilir. Bilgi ve deneyim zenginliği sunan İnternet, çocuklar için önemli bir kaynaktır. Bununla birlikte çocuklar için uygun olmayan bilgiler de sunabilir. İçerik danışmanını kullanmak için öncelikle gözetmen parolası oluşturmalı ve ardından çocukların web kullanımı için uygulanmak istenilen filtreler ve kurallar belirlenebilir. Ayarları değiştirmek için değişiklikleri yapmadan önce gözetmen parolasıyla oturumun açılması gerekir.</a:t>
            </a:r>
          </a:p>
        </p:txBody>
      </p:sp>
    </p:spTree>
    <p:extLst>
      <p:ext uri="{BB962C8B-B14F-4D97-AF65-F5344CB8AC3E}">
        <p14:creationId xmlns:p14="http://schemas.microsoft.com/office/powerpoint/2010/main" val="20095888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132</TotalTime>
  <Words>3833</Words>
  <Application>Microsoft Office PowerPoint</Application>
  <PresentationFormat>Ekran Gösterisi (4:3)</PresentationFormat>
  <Paragraphs>285</Paragraphs>
  <Slides>102</Slides>
  <Notes>1</Notes>
  <HiddenSlides>0</HiddenSlides>
  <MMClips>0</MMClips>
  <ScaleCrop>false</ScaleCrop>
  <HeadingPairs>
    <vt:vector size="4" baseType="variant">
      <vt:variant>
        <vt:lpstr>Tema</vt:lpstr>
      </vt:variant>
      <vt:variant>
        <vt:i4>2</vt:i4>
      </vt:variant>
      <vt:variant>
        <vt:lpstr>Slayt Başlıkları</vt:lpstr>
      </vt:variant>
      <vt:variant>
        <vt:i4>102</vt:i4>
      </vt:variant>
    </vt:vector>
  </HeadingPairs>
  <TitlesOfParts>
    <vt:vector size="104" baseType="lpstr">
      <vt:lpstr>Akış</vt:lpstr>
      <vt:lpstr>Üst Düzey</vt:lpstr>
      <vt:lpstr>      Bu proje Avrupa Birliği ve Türkiye Cumhuriyeti tarafından finanse edilmektedir. </vt:lpstr>
      <vt:lpstr>PowerPoint Sunusu</vt:lpstr>
      <vt:lpstr>İNTERNET VE TEMEL UYGULAMALAR</vt:lpstr>
      <vt:lpstr>İNTERNET VE TEMEL UYGULAMALAR</vt:lpstr>
      <vt:lpstr>İNTERNET VE TEMEL UYGULAMALAR</vt:lpstr>
      <vt:lpstr>İNTERNET VE TEMEL UYGULAMALAR</vt:lpstr>
      <vt:lpstr>İNTERNET VE TEMEL UYGULAMALAR</vt:lpstr>
      <vt:lpstr>İNTERNET VE TEMEL UYGULAMALAR</vt:lpstr>
      <vt:lpstr>PowerPoint Sunusu</vt:lpstr>
      <vt:lpstr>Kablolu Bağlantı</vt:lpstr>
      <vt:lpstr>Fiber Optik Kablo</vt:lpstr>
      <vt:lpstr>Kablosuz Bağlantı</vt:lpstr>
      <vt:lpstr>PowerPoint Sunusu</vt:lpstr>
      <vt:lpstr>İnternet Kavramları</vt:lpstr>
      <vt:lpstr>TCP/IP Protokolü Grubu</vt:lpstr>
      <vt:lpstr>İnternet Kavramları</vt:lpstr>
      <vt:lpstr>İnternet Kavramları</vt:lpstr>
      <vt:lpstr>Web Tarayıcı</vt:lpstr>
      <vt:lpstr>İnternet Kavramları</vt:lpstr>
      <vt:lpstr>İnternet Kavramları</vt:lpstr>
      <vt:lpstr>İnternet Kavramları</vt:lpstr>
      <vt:lpstr>İnternet Kavramları</vt:lpstr>
      <vt:lpstr>İnternet Kavramları</vt:lpstr>
      <vt:lpstr>İnternet Kavramları İnternet Adreslerindeki Kısaltmalar</vt:lpstr>
      <vt:lpstr>Bazı ülke kısaltmaları ise şunlardır: </vt:lpstr>
      <vt:lpstr>İnternet Kavramları</vt:lpstr>
      <vt:lpstr>İnternet Kavramları</vt:lpstr>
      <vt:lpstr>WEB TARAYICI</vt:lpstr>
      <vt:lpstr>WEB TARAYICI</vt:lpstr>
      <vt:lpstr>WEB TARAYICI</vt:lpstr>
      <vt:lpstr>WEB TARAYICI</vt:lpstr>
      <vt:lpstr>WEB TARAYICI</vt:lpstr>
      <vt:lpstr>WEB TARAYICI</vt:lpstr>
      <vt:lpstr>WEB TARAYICI</vt:lpstr>
      <vt:lpstr>WEB TARAYICI</vt:lpstr>
      <vt:lpstr>WEB TARAYICI Arama Seçenekleri</vt:lpstr>
      <vt:lpstr>WEB TARAYICI</vt:lpstr>
      <vt:lpstr>WEB TARAYICI</vt:lpstr>
      <vt:lpstr>Web Tarayıcı Seçenekleri</vt:lpstr>
      <vt:lpstr>Web Tarayıcı Seçenekleri</vt:lpstr>
      <vt:lpstr>Giriş Sayfası</vt:lpstr>
      <vt:lpstr>Geçmiş Klasörü İşlemleri</vt:lpstr>
      <vt:lpstr>Sekme Ayarları</vt:lpstr>
      <vt:lpstr>Otomatik Tamamlama Ayarları</vt:lpstr>
      <vt:lpstr>POSTA İŞLEMLERİ</vt:lpstr>
      <vt:lpstr>Örnek E-PostaAlma Sayfaları</vt:lpstr>
      <vt:lpstr>E-Posta Alma Sayfası</vt:lpstr>
      <vt:lpstr>E-Posta Gönderme-Okuma-Silme</vt:lpstr>
      <vt:lpstr>E-Posta Yönetim Penceresi</vt:lpstr>
      <vt:lpstr>E-Posta Yazım Penceresi</vt:lpstr>
      <vt:lpstr>E-Posta Yanıtlama ve İletme</vt:lpstr>
      <vt:lpstr>E-Posta Gönderme</vt:lpstr>
      <vt:lpstr>E-Posta Ayarlarını Güncelleştirme</vt:lpstr>
      <vt:lpstr>E-POSTA YÖNETİM YAZILIMI</vt:lpstr>
      <vt:lpstr>E-Posta Hesabını Yapılandırma</vt:lpstr>
      <vt:lpstr>PowerPoint Sunusu</vt:lpstr>
      <vt:lpstr>PowerPoint Sunusu</vt:lpstr>
      <vt:lpstr>PowerPoint Sunusu</vt:lpstr>
      <vt:lpstr>E-Posta Hesabını Kaldırma ve Güncelleştirme</vt:lpstr>
      <vt:lpstr>PowerPoint Sunusu</vt:lpstr>
      <vt:lpstr>E-Posta İletisi Oluşturma</vt:lpstr>
      <vt:lpstr>PowerPoint Sunusu</vt:lpstr>
      <vt:lpstr>E-Posta Biçimlendirme</vt:lpstr>
      <vt:lpstr>E-Postaları Okuma ve Silme</vt:lpstr>
      <vt:lpstr>E-Posta Mesaj Ayarları</vt:lpstr>
      <vt:lpstr>PowerPoint Sunusu</vt:lpstr>
      <vt:lpstr>E-Posta Seçeneklerini Değiştirme</vt:lpstr>
      <vt:lpstr>E-Posta Teslim Seçeneklerini Değiştirme</vt:lpstr>
      <vt:lpstr>İmza Oluşturmak ve E-Postalara İmza Ekleme</vt:lpstr>
      <vt:lpstr>PowerPoint Sunusu</vt:lpstr>
      <vt:lpstr>Önemsiz E-Posta Klasörü</vt:lpstr>
      <vt:lpstr>Güvenli Gönderenler Listesi Oluşturma</vt:lpstr>
      <vt:lpstr>Güvenli Alıcılar Listesi Oluşturma</vt:lpstr>
      <vt:lpstr>Engellenen Gönderenler Listesi Oluşturma</vt:lpstr>
      <vt:lpstr>E-Postaları Düzenleme</vt:lpstr>
      <vt:lpstr>E-Postaları Bulma</vt:lpstr>
      <vt:lpstr>PowerPoint Sunusu</vt:lpstr>
      <vt:lpstr>E-Postaları Taşıma</vt:lpstr>
      <vt:lpstr>PowerPoint Sunusu</vt:lpstr>
      <vt:lpstr>E-Postaları Sıralamak ve Gruplandırma</vt:lpstr>
      <vt:lpstr>E-Postalara Filtre Uygulama</vt:lpstr>
      <vt:lpstr>E-Postaları Okundu / Okunmadı Olarak İşaretleme</vt:lpstr>
      <vt:lpstr>PowerPoint Sunusu</vt:lpstr>
      <vt:lpstr>Klasör Oluşturma</vt:lpstr>
      <vt:lpstr>Kurallar ve Uyarılar Tanımlama</vt:lpstr>
      <vt:lpstr>PowerPoint Sunusu</vt:lpstr>
      <vt:lpstr>E-postaları Düzenleme</vt:lpstr>
      <vt:lpstr>Masaüstü Uyarı Seçenekleri</vt:lpstr>
      <vt:lpstr>Takvimi Yönetme</vt:lpstr>
      <vt:lpstr>PowerPoint Sunusu</vt:lpstr>
      <vt:lpstr>Kişiler Klasörü İle Çalışma</vt:lpstr>
      <vt:lpstr>Görevler</vt:lpstr>
      <vt:lpstr>PowerPoint Sunusu</vt:lpstr>
      <vt:lpstr>Görev Güncelleme</vt:lpstr>
      <vt:lpstr>İNTERNET GÜVENLİĞİ</vt:lpstr>
      <vt:lpstr>PowerPoint Sunusu</vt:lpstr>
      <vt:lpstr>Kimlik Avı</vt:lpstr>
      <vt:lpstr>PowerPoint Sunusu</vt:lpstr>
      <vt:lpstr>İçerik Danışmanı</vt:lpstr>
      <vt:lpstr>PowerPoint Sunusu</vt:lpstr>
      <vt:lpstr>İnternet Virüslerinden Korunma</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BİLGİSAYARLA İLETİŞİM</dc:title>
  <dc:creator>ceyhan</dc:creator>
  <cp:lastModifiedBy>Bilal Keskin</cp:lastModifiedBy>
  <cp:revision>14</cp:revision>
  <dcterms:created xsi:type="dcterms:W3CDTF">2016-04-14T20:11:21Z</dcterms:created>
  <dcterms:modified xsi:type="dcterms:W3CDTF">2016-04-15T14:55:11Z</dcterms:modified>
</cp:coreProperties>
</file>